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16" r:id="rId2"/>
    <p:sldId id="284" r:id="rId3"/>
    <p:sldId id="317" r:id="rId4"/>
    <p:sldId id="318" r:id="rId5"/>
    <p:sldId id="319" r:id="rId6"/>
    <p:sldId id="320" r:id="rId7"/>
    <p:sldId id="321" r:id="rId8"/>
    <p:sldId id="286" r:id="rId9"/>
    <p:sldId id="329" r:id="rId10"/>
    <p:sldId id="256" r:id="rId11"/>
    <p:sldId id="273" r:id="rId12"/>
    <p:sldId id="257" r:id="rId13"/>
    <p:sldId id="258" r:id="rId14"/>
    <p:sldId id="262" r:id="rId15"/>
    <p:sldId id="263" r:id="rId16"/>
    <p:sldId id="265" r:id="rId17"/>
    <p:sldId id="264" r:id="rId18"/>
    <p:sldId id="267" r:id="rId19"/>
    <p:sldId id="268" r:id="rId20"/>
    <p:sldId id="269" r:id="rId21"/>
    <p:sldId id="332" r:id="rId22"/>
    <p:sldId id="270" r:id="rId23"/>
    <p:sldId id="293" r:id="rId24"/>
    <p:sldId id="294" r:id="rId25"/>
    <p:sldId id="295" r:id="rId26"/>
    <p:sldId id="296" r:id="rId27"/>
    <p:sldId id="330" r:id="rId28"/>
    <p:sldId id="331" r:id="rId29"/>
    <p:sldId id="333" r:id="rId30"/>
    <p:sldId id="334" r:id="rId31"/>
    <p:sldId id="324" r:id="rId32"/>
    <p:sldId id="326" r:id="rId33"/>
    <p:sldId id="325" r:id="rId34"/>
    <p:sldId id="335" r:id="rId35"/>
    <p:sldId id="336" r:id="rId36"/>
    <p:sldId id="337" r:id="rId37"/>
    <p:sldId id="338" r:id="rId38"/>
    <p:sldId id="339" r:id="rId39"/>
    <p:sldId id="340" r:id="rId40"/>
    <p:sldId id="341" r:id="rId41"/>
    <p:sldId id="343" r:id="rId42"/>
    <p:sldId id="344" r:id="rId43"/>
    <p:sldId id="348" r:id="rId44"/>
    <p:sldId id="345" r:id="rId45"/>
    <p:sldId id="291" r:id="rId46"/>
    <p:sldId id="34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49" autoAdjust="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01263-0A7E-4537-A39B-79A6AC63C78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DC839D3-317A-4CA3-B607-11DE4467B1C6}">
      <dgm:prSet/>
      <dgm:spPr/>
      <dgm:t>
        <a:bodyPr/>
        <a:lstStyle/>
        <a:p>
          <a:r>
            <a:rPr lang="en-US" dirty="0"/>
            <a:t>Part one : The CAN BUS</a:t>
          </a:r>
        </a:p>
      </dgm:t>
    </dgm:pt>
    <dgm:pt modelId="{9D0D474C-83D2-428C-A569-E4A0333470AA}" type="parTrans" cxnId="{60B2D0A5-8A88-4C50-A696-B19C6DBF40EF}">
      <dgm:prSet/>
      <dgm:spPr/>
      <dgm:t>
        <a:bodyPr/>
        <a:lstStyle/>
        <a:p>
          <a:endParaRPr lang="en-US"/>
        </a:p>
      </dgm:t>
    </dgm:pt>
    <dgm:pt modelId="{20EC13FE-552B-458D-9E60-D11D52539B55}" type="sibTrans" cxnId="{60B2D0A5-8A88-4C50-A696-B19C6DBF40EF}">
      <dgm:prSet/>
      <dgm:spPr/>
      <dgm:t>
        <a:bodyPr/>
        <a:lstStyle/>
        <a:p>
          <a:endParaRPr lang="en-US"/>
        </a:p>
      </dgm:t>
    </dgm:pt>
    <dgm:pt modelId="{A9F9BF92-D307-41F3-86E3-95B2819B9C1A}">
      <dgm:prSet/>
      <dgm:spPr/>
      <dgm:t>
        <a:bodyPr/>
        <a:lstStyle/>
        <a:p>
          <a:r>
            <a:rPr lang="en-US" dirty="0"/>
            <a:t>Part two : The CAN BUS Security</a:t>
          </a:r>
        </a:p>
      </dgm:t>
    </dgm:pt>
    <dgm:pt modelId="{C0762D9B-FBE3-4EB2-8170-1BDB52B26175}" type="parTrans" cxnId="{08166687-9E0D-48F9-A273-8E81B1D21506}">
      <dgm:prSet/>
      <dgm:spPr/>
      <dgm:t>
        <a:bodyPr/>
        <a:lstStyle/>
        <a:p>
          <a:endParaRPr lang="en-US"/>
        </a:p>
      </dgm:t>
    </dgm:pt>
    <dgm:pt modelId="{C8C8D096-4A94-47D2-A130-9FC120F9B54D}" type="sibTrans" cxnId="{08166687-9E0D-48F9-A273-8E81B1D21506}">
      <dgm:prSet/>
      <dgm:spPr/>
      <dgm:t>
        <a:bodyPr/>
        <a:lstStyle/>
        <a:p>
          <a:endParaRPr lang="en-US"/>
        </a:p>
      </dgm:t>
    </dgm:pt>
    <dgm:pt modelId="{D0A34E98-CC0B-4536-AF26-E154FFD18489}" type="pres">
      <dgm:prSet presAssocID="{49001263-0A7E-4537-A39B-79A6AC63C78A}" presName="linear" presStyleCnt="0">
        <dgm:presLayoutVars>
          <dgm:animLvl val="lvl"/>
          <dgm:resizeHandles val="exact"/>
        </dgm:presLayoutVars>
      </dgm:prSet>
      <dgm:spPr/>
    </dgm:pt>
    <dgm:pt modelId="{8CD11A52-D3D9-4B47-B057-83C9398E8234}" type="pres">
      <dgm:prSet presAssocID="{BDC839D3-317A-4CA3-B607-11DE4467B1C6}" presName="parentText" presStyleLbl="node1" presStyleIdx="0" presStyleCnt="2">
        <dgm:presLayoutVars>
          <dgm:chMax val="0"/>
          <dgm:bulletEnabled val="1"/>
        </dgm:presLayoutVars>
      </dgm:prSet>
      <dgm:spPr/>
    </dgm:pt>
    <dgm:pt modelId="{3304AAE5-AFAC-414F-BB03-459D4EB804B5}" type="pres">
      <dgm:prSet presAssocID="{20EC13FE-552B-458D-9E60-D11D52539B55}" presName="spacer" presStyleCnt="0"/>
      <dgm:spPr/>
    </dgm:pt>
    <dgm:pt modelId="{BE12BB70-D88F-4D23-8D16-373F22E1E4CF}" type="pres">
      <dgm:prSet presAssocID="{A9F9BF92-D307-41F3-86E3-95B2819B9C1A}" presName="parentText" presStyleLbl="node1" presStyleIdx="1" presStyleCnt="2">
        <dgm:presLayoutVars>
          <dgm:chMax val="0"/>
          <dgm:bulletEnabled val="1"/>
        </dgm:presLayoutVars>
      </dgm:prSet>
      <dgm:spPr/>
    </dgm:pt>
  </dgm:ptLst>
  <dgm:cxnLst>
    <dgm:cxn modelId="{BEC87F84-B94B-4452-B715-E272C0894174}" type="presOf" srcId="{49001263-0A7E-4537-A39B-79A6AC63C78A}" destId="{D0A34E98-CC0B-4536-AF26-E154FFD18489}" srcOrd="0" destOrd="0" presId="urn:microsoft.com/office/officeart/2005/8/layout/vList2"/>
    <dgm:cxn modelId="{08166687-9E0D-48F9-A273-8E81B1D21506}" srcId="{49001263-0A7E-4537-A39B-79A6AC63C78A}" destId="{A9F9BF92-D307-41F3-86E3-95B2819B9C1A}" srcOrd="1" destOrd="0" parTransId="{C0762D9B-FBE3-4EB2-8170-1BDB52B26175}" sibTransId="{C8C8D096-4A94-47D2-A130-9FC120F9B54D}"/>
    <dgm:cxn modelId="{CB278F97-0E00-448D-B63B-163F3A3D8682}" type="presOf" srcId="{A9F9BF92-D307-41F3-86E3-95B2819B9C1A}" destId="{BE12BB70-D88F-4D23-8D16-373F22E1E4CF}" srcOrd="0" destOrd="0" presId="urn:microsoft.com/office/officeart/2005/8/layout/vList2"/>
    <dgm:cxn modelId="{60B2D0A5-8A88-4C50-A696-B19C6DBF40EF}" srcId="{49001263-0A7E-4537-A39B-79A6AC63C78A}" destId="{BDC839D3-317A-4CA3-B607-11DE4467B1C6}" srcOrd="0" destOrd="0" parTransId="{9D0D474C-83D2-428C-A569-E4A0333470AA}" sibTransId="{20EC13FE-552B-458D-9E60-D11D52539B55}"/>
    <dgm:cxn modelId="{027544D1-2071-453F-BAF5-E0B2C671FD0E}" type="presOf" srcId="{BDC839D3-317A-4CA3-B607-11DE4467B1C6}" destId="{8CD11A52-D3D9-4B47-B057-83C9398E8234}" srcOrd="0" destOrd="0" presId="urn:microsoft.com/office/officeart/2005/8/layout/vList2"/>
    <dgm:cxn modelId="{F7D2BF85-0052-4994-84F0-153A41E9370C}" type="presParOf" srcId="{D0A34E98-CC0B-4536-AF26-E154FFD18489}" destId="{8CD11A52-D3D9-4B47-B057-83C9398E8234}" srcOrd="0" destOrd="0" presId="urn:microsoft.com/office/officeart/2005/8/layout/vList2"/>
    <dgm:cxn modelId="{B36B1EC2-CEF6-4BE7-BD04-FECC26B5E5F8}" type="presParOf" srcId="{D0A34E98-CC0B-4536-AF26-E154FFD18489}" destId="{3304AAE5-AFAC-414F-BB03-459D4EB804B5}" srcOrd="1" destOrd="0" presId="urn:microsoft.com/office/officeart/2005/8/layout/vList2"/>
    <dgm:cxn modelId="{5D4B3BE5-0185-42A6-B0B5-0CA865964E81}" type="presParOf" srcId="{D0A34E98-CC0B-4536-AF26-E154FFD18489}" destId="{BE12BB70-D88F-4D23-8D16-373F22E1E4C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271A4D-6212-42E3-A93A-B79A7A2BC3E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6796E4A8-34AF-4C26-BC8D-F7EB9B741A04}">
      <dgm:prSet/>
      <dgm:spPr/>
      <dgm:t>
        <a:bodyPr/>
        <a:lstStyle/>
        <a:p>
          <a:r>
            <a:rPr lang="en-US"/>
            <a:t>Introduction </a:t>
          </a:r>
        </a:p>
      </dgm:t>
    </dgm:pt>
    <dgm:pt modelId="{AEB00990-4506-4F0A-9C83-60E09C4771BE}" type="parTrans" cxnId="{053C8E2F-BA0E-462E-BC46-CC6F94F64FFA}">
      <dgm:prSet/>
      <dgm:spPr/>
      <dgm:t>
        <a:bodyPr/>
        <a:lstStyle/>
        <a:p>
          <a:endParaRPr lang="en-US"/>
        </a:p>
      </dgm:t>
    </dgm:pt>
    <dgm:pt modelId="{AA6A0130-A6BD-4217-9561-0C7378C3F9BD}" type="sibTrans" cxnId="{053C8E2F-BA0E-462E-BC46-CC6F94F64FFA}">
      <dgm:prSet/>
      <dgm:spPr/>
      <dgm:t>
        <a:bodyPr/>
        <a:lstStyle/>
        <a:p>
          <a:endParaRPr lang="en-US"/>
        </a:p>
      </dgm:t>
    </dgm:pt>
    <dgm:pt modelId="{01AA8DC5-6866-4717-B902-A3D690A90CFC}">
      <dgm:prSet/>
      <dgm:spPr/>
      <dgm:t>
        <a:bodyPr/>
        <a:lstStyle/>
        <a:p>
          <a:r>
            <a:rPr lang="en-US"/>
            <a:t>Can Bus Physical Layer</a:t>
          </a:r>
        </a:p>
      </dgm:t>
    </dgm:pt>
    <dgm:pt modelId="{B9554A35-2F5D-4228-B6CA-AFA6F109A5BA}" type="parTrans" cxnId="{AEA7C055-4DCD-4010-A142-77C9433DDF93}">
      <dgm:prSet/>
      <dgm:spPr/>
      <dgm:t>
        <a:bodyPr/>
        <a:lstStyle/>
        <a:p>
          <a:endParaRPr lang="en-US"/>
        </a:p>
      </dgm:t>
    </dgm:pt>
    <dgm:pt modelId="{59F36F73-8963-471A-B126-63E9AA984AE6}" type="sibTrans" cxnId="{AEA7C055-4DCD-4010-A142-77C9433DDF93}">
      <dgm:prSet/>
      <dgm:spPr/>
      <dgm:t>
        <a:bodyPr/>
        <a:lstStyle/>
        <a:p>
          <a:endParaRPr lang="en-US"/>
        </a:p>
      </dgm:t>
    </dgm:pt>
    <dgm:pt modelId="{093D7FE9-E0EE-482B-B514-61B2161931CE}">
      <dgm:prSet/>
      <dgm:spPr/>
      <dgm:t>
        <a:bodyPr/>
        <a:lstStyle/>
        <a:p>
          <a:r>
            <a:rPr lang="en-US"/>
            <a:t>Can Bus Data Link Layer</a:t>
          </a:r>
        </a:p>
      </dgm:t>
    </dgm:pt>
    <dgm:pt modelId="{7E49FACA-31F8-46C4-8C11-095AABB31833}" type="parTrans" cxnId="{DC50000B-38E1-461D-8B83-73972AED7AE3}">
      <dgm:prSet/>
      <dgm:spPr/>
      <dgm:t>
        <a:bodyPr/>
        <a:lstStyle/>
        <a:p>
          <a:endParaRPr lang="en-US"/>
        </a:p>
      </dgm:t>
    </dgm:pt>
    <dgm:pt modelId="{81142C43-A587-42A1-A4FA-538A29F0430D}" type="sibTrans" cxnId="{DC50000B-38E1-461D-8B83-73972AED7AE3}">
      <dgm:prSet/>
      <dgm:spPr/>
      <dgm:t>
        <a:bodyPr/>
        <a:lstStyle/>
        <a:p>
          <a:endParaRPr lang="en-US"/>
        </a:p>
      </dgm:t>
    </dgm:pt>
    <dgm:pt modelId="{BCC4B0D0-AF60-4D20-9CDA-EB219E064805}" type="pres">
      <dgm:prSet presAssocID="{03271A4D-6212-42E3-A93A-B79A7A2BC3E8}" presName="Name0" presStyleCnt="0">
        <dgm:presLayoutVars>
          <dgm:dir/>
          <dgm:animLvl val="lvl"/>
          <dgm:resizeHandles val="exact"/>
        </dgm:presLayoutVars>
      </dgm:prSet>
      <dgm:spPr/>
    </dgm:pt>
    <dgm:pt modelId="{9C0D2937-FC16-4238-BACA-CEE8FC8A4749}" type="pres">
      <dgm:prSet presAssocID="{6796E4A8-34AF-4C26-BC8D-F7EB9B741A04}" presName="linNode" presStyleCnt="0"/>
      <dgm:spPr/>
    </dgm:pt>
    <dgm:pt modelId="{008BCA1E-0C9F-40EF-BAFB-14E723512D0A}" type="pres">
      <dgm:prSet presAssocID="{6796E4A8-34AF-4C26-BC8D-F7EB9B741A04}" presName="parentText" presStyleLbl="node1" presStyleIdx="0" presStyleCnt="3" custLinFactNeighborX="7272" custLinFactNeighborY="-1184">
        <dgm:presLayoutVars>
          <dgm:chMax val="1"/>
          <dgm:bulletEnabled val="1"/>
        </dgm:presLayoutVars>
      </dgm:prSet>
      <dgm:spPr/>
    </dgm:pt>
    <dgm:pt modelId="{EDAD30AA-C7BE-44A3-9763-9BEE0552C998}" type="pres">
      <dgm:prSet presAssocID="{AA6A0130-A6BD-4217-9561-0C7378C3F9BD}" presName="sp" presStyleCnt="0"/>
      <dgm:spPr/>
    </dgm:pt>
    <dgm:pt modelId="{C454061C-F0F2-4760-90E4-345CD2C747BD}" type="pres">
      <dgm:prSet presAssocID="{01AA8DC5-6866-4717-B902-A3D690A90CFC}" presName="linNode" presStyleCnt="0"/>
      <dgm:spPr/>
    </dgm:pt>
    <dgm:pt modelId="{A7569296-9F8E-4592-8B85-6A4086FA0662}" type="pres">
      <dgm:prSet presAssocID="{01AA8DC5-6866-4717-B902-A3D690A90CFC}" presName="parentText" presStyleLbl="node1" presStyleIdx="1" presStyleCnt="3">
        <dgm:presLayoutVars>
          <dgm:chMax val="1"/>
          <dgm:bulletEnabled val="1"/>
        </dgm:presLayoutVars>
      </dgm:prSet>
      <dgm:spPr/>
    </dgm:pt>
    <dgm:pt modelId="{5A9A6989-F55C-4B86-B034-E0EF0A3FC6C3}" type="pres">
      <dgm:prSet presAssocID="{59F36F73-8963-471A-B126-63E9AA984AE6}" presName="sp" presStyleCnt="0"/>
      <dgm:spPr/>
    </dgm:pt>
    <dgm:pt modelId="{DA3DC773-9F8C-46C5-9200-1907BED4D691}" type="pres">
      <dgm:prSet presAssocID="{093D7FE9-E0EE-482B-B514-61B2161931CE}" presName="linNode" presStyleCnt="0"/>
      <dgm:spPr/>
    </dgm:pt>
    <dgm:pt modelId="{CE92BE4B-B0FA-430C-A86D-7B20D0F9F88E}" type="pres">
      <dgm:prSet presAssocID="{093D7FE9-E0EE-482B-B514-61B2161931CE}" presName="parentText" presStyleLbl="node1" presStyleIdx="2" presStyleCnt="3">
        <dgm:presLayoutVars>
          <dgm:chMax val="1"/>
          <dgm:bulletEnabled val="1"/>
        </dgm:presLayoutVars>
      </dgm:prSet>
      <dgm:spPr/>
    </dgm:pt>
  </dgm:ptLst>
  <dgm:cxnLst>
    <dgm:cxn modelId="{DC50000B-38E1-461D-8B83-73972AED7AE3}" srcId="{03271A4D-6212-42E3-A93A-B79A7A2BC3E8}" destId="{093D7FE9-E0EE-482B-B514-61B2161931CE}" srcOrd="2" destOrd="0" parTransId="{7E49FACA-31F8-46C4-8C11-095AABB31833}" sibTransId="{81142C43-A587-42A1-A4FA-538A29F0430D}"/>
    <dgm:cxn modelId="{053C8E2F-BA0E-462E-BC46-CC6F94F64FFA}" srcId="{03271A4D-6212-42E3-A93A-B79A7A2BC3E8}" destId="{6796E4A8-34AF-4C26-BC8D-F7EB9B741A04}" srcOrd="0" destOrd="0" parTransId="{AEB00990-4506-4F0A-9C83-60E09C4771BE}" sibTransId="{AA6A0130-A6BD-4217-9561-0C7378C3F9BD}"/>
    <dgm:cxn modelId="{AEA7C055-4DCD-4010-A142-77C9433DDF93}" srcId="{03271A4D-6212-42E3-A93A-B79A7A2BC3E8}" destId="{01AA8DC5-6866-4717-B902-A3D690A90CFC}" srcOrd="1" destOrd="0" parTransId="{B9554A35-2F5D-4228-B6CA-AFA6F109A5BA}" sibTransId="{59F36F73-8963-471A-B126-63E9AA984AE6}"/>
    <dgm:cxn modelId="{27D8BF57-41B9-46F7-9B49-009B6AD66E0A}" type="presOf" srcId="{03271A4D-6212-42E3-A93A-B79A7A2BC3E8}" destId="{BCC4B0D0-AF60-4D20-9CDA-EB219E064805}" srcOrd="0" destOrd="0" presId="urn:microsoft.com/office/officeart/2005/8/layout/vList5"/>
    <dgm:cxn modelId="{24D5D881-BD01-492D-BA11-490E099F2402}" type="presOf" srcId="{093D7FE9-E0EE-482B-B514-61B2161931CE}" destId="{CE92BE4B-B0FA-430C-A86D-7B20D0F9F88E}" srcOrd="0" destOrd="0" presId="urn:microsoft.com/office/officeart/2005/8/layout/vList5"/>
    <dgm:cxn modelId="{E12C7D93-DD27-4659-8784-5F6D7F581127}" type="presOf" srcId="{6796E4A8-34AF-4C26-BC8D-F7EB9B741A04}" destId="{008BCA1E-0C9F-40EF-BAFB-14E723512D0A}" srcOrd="0" destOrd="0" presId="urn:microsoft.com/office/officeart/2005/8/layout/vList5"/>
    <dgm:cxn modelId="{549B3298-6EB7-4A3E-808A-3749AAB30724}" type="presOf" srcId="{01AA8DC5-6866-4717-B902-A3D690A90CFC}" destId="{A7569296-9F8E-4592-8B85-6A4086FA0662}" srcOrd="0" destOrd="0" presId="urn:microsoft.com/office/officeart/2005/8/layout/vList5"/>
    <dgm:cxn modelId="{CC1F4C34-F0CE-4F3F-B6EE-E9F19BDD0294}" type="presParOf" srcId="{BCC4B0D0-AF60-4D20-9CDA-EB219E064805}" destId="{9C0D2937-FC16-4238-BACA-CEE8FC8A4749}" srcOrd="0" destOrd="0" presId="urn:microsoft.com/office/officeart/2005/8/layout/vList5"/>
    <dgm:cxn modelId="{55A94C84-275E-44A7-8493-D51FC643ADF3}" type="presParOf" srcId="{9C0D2937-FC16-4238-BACA-CEE8FC8A4749}" destId="{008BCA1E-0C9F-40EF-BAFB-14E723512D0A}" srcOrd="0" destOrd="0" presId="urn:microsoft.com/office/officeart/2005/8/layout/vList5"/>
    <dgm:cxn modelId="{D6D223C8-DC62-4E37-90B2-C1088F7D8F3D}" type="presParOf" srcId="{BCC4B0D0-AF60-4D20-9CDA-EB219E064805}" destId="{EDAD30AA-C7BE-44A3-9763-9BEE0552C998}" srcOrd="1" destOrd="0" presId="urn:microsoft.com/office/officeart/2005/8/layout/vList5"/>
    <dgm:cxn modelId="{B1E7BDB9-C2A0-4227-9418-93DC500779DC}" type="presParOf" srcId="{BCC4B0D0-AF60-4D20-9CDA-EB219E064805}" destId="{C454061C-F0F2-4760-90E4-345CD2C747BD}" srcOrd="2" destOrd="0" presId="urn:microsoft.com/office/officeart/2005/8/layout/vList5"/>
    <dgm:cxn modelId="{92A53CEF-7EEA-4556-85C3-87A9C326638B}" type="presParOf" srcId="{C454061C-F0F2-4760-90E4-345CD2C747BD}" destId="{A7569296-9F8E-4592-8B85-6A4086FA0662}" srcOrd="0" destOrd="0" presId="urn:microsoft.com/office/officeart/2005/8/layout/vList5"/>
    <dgm:cxn modelId="{F64B78AB-562F-4B12-BE4F-957F53C8A9B9}" type="presParOf" srcId="{BCC4B0D0-AF60-4D20-9CDA-EB219E064805}" destId="{5A9A6989-F55C-4B86-B034-E0EF0A3FC6C3}" srcOrd="3" destOrd="0" presId="urn:microsoft.com/office/officeart/2005/8/layout/vList5"/>
    <dgm:cxn modelId="{AC9A9793-CAE9-4FE3-8AE6-2B234EE04FCF}" type="presParOf" srcId="{BCC4B0D0-AF60-4D20-9CDA-EB219E064805}" destId="{DA3DC773-9F8C-46C5-9200-1907BED4D691}" srcOrd="4" destOrd="0" presId="urn:microsoft.com/office/officeart/2005/8/layout/vList5"/>
    <dgm:cxn modelId="{B9B588B3-0A1D-480C-A51C-5813DFB70DB4}" type="presParOf" srcId="{DA3DC773-9F8C-46C5-9200-1907BED4D691}" destId="{CE92BE4B-B0FA-430C-A86D-7B20D0F9F88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11A52-D3D9-4B47-B057-83C9398E8234}">
      <dsp:nvSpPr>
        <dsp:cNvPr id="0" name=""/>
        <dsp:cNvSpPr/>
      </dsp:nvSpPr>
      <dsp:spPr>
        <a:xfrm>
          <a:off x="0" y="563722"/>
          <a:ext cx="10515600" cy="1240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dirty="0"/>
            <a:t>Part one : The CAN BUS</a:t>
          </a:r>
        </a:p>
      </dsp:txBody>
      <dsp:txXfrm>
        <a:off x="60542" y="624264"/>
        <a:ext cx="10394516" cy="1119116"/>
      </dsp:txXfrm>
    </dsp:sp>
    <dsp:sp modelId="{BE12BB70-D88F-4D23-8D16-373F22E1E4CF}">
      <dsp:nvSpPr>
        <dsp:cNvPr id="0" name=""/>
        <dsp:cNvSpPr/>
      </dsp:nvSpPr>
      <dsp:spPr>
        <a:xfrm>
          <a:off x="0" y="1956562"/>
          <a:ext cx="10515600" cy="1240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dirty="0"/>
            <a:t>Part two : The CAN BUS Security</a:t>
          </a:r>
        </a:p>
      </dsp:txBody>
      <dsp:txXfrm>
        <a:off x="60542" y="2017104"/>
        <a:ext cx="10394516" cy="1119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BCA1E-0C9F-40EF-BAFB-14E723512D0A}">
      <dsp:nvSpPr>
        <dsp:cNvPr id="0" name=""/>
        <dsp:cNvSpPr/>
      </dsp:nvSpPr>
      <dsp:spPr>
        <a:xfrm>
          <a:off x="2137105" y="0"/>
          <a:ext cx="2222427" cy="18831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Introduction </a:t>
          </a:r>
        </a:p>
      </dsp:txBody>
      <dsp:txXfrm>
        <a:off x="2229033" y="91928"/>
        <a:ext cx="2038571" cy="1699293"/>
      </dsp:txXfrm>
    </dsp:sp>
    <dsp:sp modelId="{A7569296-9F8E-4592-8B85-6A4086FA0662}">
      <dsp:nvSpPr>
        <dsp:cNvPr id="0" name=""/>
        <dsp:cNvSpPr/>
      </dsp:nvSpPr>
      <dsp:spPr>
        <a:xfrm>
          <a:off x="1975490" y="1980159"/>
          <a:ext cx="2222427" cy="18831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Can Bus Physical Layer</a:t>
          </a:r>
        </a:p>
      </dsp:txBody>
      <dsp:txXfrm>
        <a:off x="2067418" y="2072087"/>
        <a:ext cx="2038571" cy="1699293"/>
      </dsp:txXfrm>
    </dsp:sp>
    <dsp:sp modelId="{CE92BE4B-B0FA-430C-A86D-7B20D0F9F88E}">
      <dsp:nvSpPr>
        <dsp:cNvPr id="0" name=""/>
        <dsp:cNvSpPr/>
      </dsp:nvSpPr>
      <dsp:spPr>
        <a:xfrm>
          <a:off x="1975490" y="3957466"/>
          <a:ext cx="2222427" cy="18831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Can Bus Data Link Layer</a:t>
          </a:r>
        </a:p>
      </dsp:txBody>
      <dsp:txXfrm>
        <a:off x="2067418" y="4049394"/>
        <a:ext cx="2038571" cy="1699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9ECD3-87A7-40ED-9F4D-5BB8620F43AE}"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9E430-D861-4DBD-8591-065BC9BD9CEF}" type="slidenum">
              <a:rPr lang="en-US" smtClean="0"/>
              <a:t>‹#›</a:t>
            </a:fld>
            <a:endParaRPr lang="en-US"/>
          </a:p>
        </p:txBody>
      </p:sp>
    </p:spTree>
    <p:extLst>
      <p:ext uri="{BB962C8B-B14F-4D97-AF65-F5344CB8AC3E}">
        <p14:creationId xmlns:p14="http://schemas.microsoft.com/office/powerpoint/2010/main" val="317328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62541A77-A82F-6F7B-9CC5-2B8E1A3A7363}"/>
            </a:ext>
          </a:extLst>
        </p:cNvPr>
        <p:cNvGrpSpPr/>
        <p:nvPr/>
      </p:nvGrpSpPr>
      <p:grpSpPr>
        <a:xfrm>
          <a:off x="0" y="0"/>
          <a:ext cx="0" cy="0"/>
          <a:chOff x="0" y="0"/>
          <a:chExt cx="0" cy="0"/>
        </a:xfrm>
      </p:grpSpPr>
      <p:sp>
        <p:nvSpPr>
          <p:cNvPr id="60" name="Google Shape;60;p:notes">
            <a:extLst>
              <a:ext uri="{FF2B5EF4-FFF2-40B4-BE49-F238E27FC236}">
                <a16:creationId xmlns:a16="http://schemas.microsoft.com/office/drawing/2014/main" id="{7CABC025-5445-6DAC-9BE9-FADCB46D0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a:extLst>
              <a:ext uri="{FF2B5EF4-FFF2-40B4-BE49-F238E27FC236}">
                <a16:creationId xmlns:a16="http://schemas.microsoft.com/office/drawing/2014/main" id="{5E501E5E-CD14-F260-13B9-BC6C285E2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95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CC04AA9F-A8F2-DE85-D9B7-98770FD671BE}"/>
            </a:ext>
          </a:extLst>
        </p:cNvPr>
        <p:cNvGrpSpPr/>
        <p:nvPr/>
      </p:nvGrpSpPr>
      <p:grpSpPr>
        <a:xfrm>
          <a:off x="0" y="0"/>
          <a:ext cx="0" cy="0"/>
          <a:chOff x="0" y="0"/>
          <a:chExt cx="0" cy="0"/>
        </a:xfrm>
      </p:grpSpPr>
      <p:sp>
        <p:nvSpPr>
          <p:cNvPr id="66" name="Google Shape;66;g200db434a81_0_55:notes">
            <a:extLst>
              <a:ext uri="{FF2B5EF4-FFF2-40B4-BE49-F238E27FC236}">
                <a16:creationId xmlns:a16="http://schemas.microsoft.com/office/drawing/2014/main" id="{56427E9A-2C79-0109-1F0E-4F965BC70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b434a81_0_55:notes">
            <a:extLst>
              <a:ext uri="{FF2B5EF4-FFF2-40B4-BE49-F238E27FC236}">
                <a16:creationId xmlns:a16="http://schemas.microsoft.com/office/drawing/2014/main" id="{71E80375-477E-85A5-901B-D0E3AC250D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36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4E090431-B095-5E44-FD78-DB96C233C02C}"/>
            </a:ext>
          </a:extLst>
        </p:cNvPr>
        <p:cNvGrpSpPr/>
        <p:nvPr/>
      </p:nvGrpSpPr>
      <p:grpSpPr>
        <a:xfrm>
          <a:off x="0" y="0"/>
          <a:ext cx="0" cy="0"/>
          <a:chOff x="0" y="0"/>
          <a:chExt cx="0" cy="0"/>
        </a:xfrm>
      </p:grpSpPr>
      <p:sp>
        <p:nvSpPr>
          <p:cNvPr id="72" name="Google Shape;72;g200db434a81_0_66:notes">
            <a:extLst>
              <a:ext uri="{FF2B5EF4-FFF2-40B4-BE49-F238E27FC236}">
                <a16:creationId xmlns:a16="http://schemas.microsoft.com/office/drawing/2014/main" id="{E2BC72E7-AE65-379E-47EE-1753A5E0B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00db434a81_0_66:notes">
            <a:extLst>
              <a:ext uri="{FF2B5EF4-FFF2-40B4-BE49-F238E27FC236}">
                <a16:creationId xmlns:a16="http://schemas.microsoft.com/office/drawing/2014/main" id="{DEAAF694-AA25-5B27-03FD-BB7D4F19C3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71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7B770084-67BD-53E7-0B8A-AB2819CD3C3C}"/>
            </a:ext>
          </a:extLst>
        </p:cNvPr>
        <p:cNvGrpSpPr/>
        <p:nvPr/>
      </p:nvGrpSpPr>
      <p:grpSpPr>
        <a:xfrm>
          <a:off x="0" y="0"/>
          <a:ext cx="0" cy="0"/>
          <a:chOff x="0" y="0"/>
          <a:chExt cx="0" cy="0"/>
        </a:xfrm>
      </p:grpSpPr>
      <p:sp>
        <p:nvSpPr>
          <p:cNvPr id="78" name="Google Shape;78;g2015ec183f4_0_1:notes">
            <a:extLst>
              <a:ext uri="{FF2B5EF4-FFF2-40B4-BE49-F238E27FC236}">
                <a16:creationId xmlns:a16="http://schemas.microsoft.com/office/drawing/2014/main" id="{59A3A63E-2A93-D277-8B7E-2D6FD12E7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015ec183f4_0_1:notes">
            <a:extLst>
              <a:ext uri="{FF2B5EF4-FFF2-40B4-BE49-F238E27FC236}">
                <a16:creationId xmlns:a16="http://schemas.microsoft.com/office/drawing/2014/main" id="{792C8A51-46D8-E0CC-D2AD-BF04BE8515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ar" sz="1800">
                <a:solidFill>
                  <a:schemeClr val="dk1"/>
                </a:solidFill>
                <a:latin typeface="Old Standard TT"/>
                <a:ea typeface="Old Standard TT"/>
                <a:cs typeface="Old Standard TT"/>
                <a:sym typeface="Old Standard TT"/>
              </a:rPr>
              <a:t>Good evening everyone, my name is Beshoy and today I will be presenting our graduation project which is a real estate price prediction application that utilizes artificial intelligence.</a:t>
            </a:r>
            <a:endParaRPr/>
          </a:p>
        </p:txBody>
      </p:sp>
    </p:spTree>
    <p:extLst>
      <p:ext uri="{BB962C8B-B14F-4D97-AF65-F5344CB8AC3E}">
        <p14:creationId xmlns:p14="http://schemas.microsoft.com/office/powerpoint/2010/main" val="41203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1A0453FA-DEA2-CD16-94E9-64DC62135485}"/>
            </a:ext>
          </a:extLst>
        </p:cNvPr>
        <p:cNvGrpSpPr/>
        <p:nvPr/>
      </p:nvGrpSpPr>
      <p:grpSpPr>
        <a:xfrm>
          <a:off x="0" y="0"/>
          <a:ext cx="0" cy="0"/>
          <a:chOff x="0" y="0"/>
          <a:chExt cx="0" cy="0"/>
        </a:xfrm>
      </p:grpSpPr>
      <p:sp>
        <p:nvSpPr>
          <p:cNvPr id="84" name="Google Shape;84;g2015ec183f4_0_7:notes">
            <a:extLst>
              <a:ext uri="{FF2B5EF4-FFF2-40B4-BE49-F238E27FC236}">
                <a16:creationId xmlns:a16="http://schemas.microsoft.com/office/drawing/2014/main" id="{AAB2545E-2C23-9598-877C-E725105D9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15ec183f4_0_7:notes">
            <a:extLst>
              <a:ext uri="{FF2B5EF4-FFF2-40B4-BE49-F238E27FC236}">
                <a16:creationId xmlns:a16="http://schemas.microsoft.com/office/drawing/2014/main" id="{B6C61BB8-4970-A989-3783-95992C54A4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64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E7F24402-1BE3-8FA2-C9CB-4D3F2BA9ABA8}"/>
            </a:ext>
          </a:extLst>
        </p:cNvPr>
        <p:cNvGrpSpPr/>
        <p:nvPr/>
      </p:nvGrpSpPr>
      <p:grpSpPr>
        <a:xfrm>
          <a:off x="0" y="0"/>
          <a:ext cx="0" cy="0"/>
          <a:chOff x="0" y="0"/>
          <a:chExt cx="0" cy="0"/>
        </a:xfrm>
      </p:grpSpPr>
      <p:sp>
        <p:nvSpPr>
          <p:cNvPr id="91" name="Google Shape;91;g2015ec183f4_1_0:notes">
            <a:extLst>
              <a:ext uri="{FF2B5EF4-FFF2-40B4-BE49-F238E27FC236}">
                <a16:creationId xmlns:a16="http://schemas.microsoft.com/office/drawing/2014/main" id="{B1AEABEE-94D6-873B-33BA-FA0016632F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15ec183f4_1_0:notes">
            <a:extLst>
              <a:ext uri="{FF2B5EF4-FFF2-40B4-BE49-F238E27FC236}">
                <a16:creationId xmlns:a16="http://schemas.microsoft.com/office/drawing/2014/main" id="{4CB1139E-676C-18F6-7EFA-D19565E5C7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4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772E5CAB-5178-598D-3BE6-1445F4A50101}"/>
            </a:ext>
          </a:extLst>
        </p:cNvPr>
        <p:cNvGrpSpPr/>
        <p:nvPr/>
      </p:nvGrpSpPr>
      <p:grpSpPr>
        <a:xfrm>
          <a:off x="0" y="0"/>
          <a:ext cx="0" cy="0"/>
          <a:chOff x="0" y="0"/>
          <a:chExt cx="0" cy="0"/>
        </a:xfrm>
      </p:grpSpPr>
      <p:sp>
        <p:nvSpPr>
          <p:cNvPr id="120" name="Google Shape;120;g1dbff5b3893_0_10:notes">
            <a:extLst>
              <a:ext uri="{FF2B5EF4-FFF2-40B4-BE49-F238E27FC236}">
                <a16:creationId xmlns:a16="http://schemas.microsoft.com/office/drawing/2014/main" id="{4E33ECE3-FA0F-7C6C-70E7-828AD5E58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bff5b3893_0_10:notes">
            <a:extLst>
              <a:ext uri="{FF2B5EF4-FFF2-40B4-BE49-F238E27FC236}">
                <a16:creationId xmlns:a16="http://schemas.microsoft.com/office/drawing/2014/main" id="{45C23A18-F77C-75DF-A648-A7E75E69C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02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D78ACA60-791B-084E-2D80-0E5E474BA3B9}"/>
            </a:ext>
          </a:extLst>
        </p:cNvPr>
        <p:cNvGrpSpPr/>
        <p:nvPr/>
      </p:nvGrpSpPr>
      <p:grpSpPr>
        <a:xfrm>
          <a:off x="0" y="0"/>
          <a:ext cx="0" cy="0"/>
          <a:chOff x="0" y="0"/>
          <a:chExt cx="0" cy="0"/>
        </a:xfrm>
      </p:grpSpPr>
      <p:sp>
        <p:nvSpPr>
          <p:cNvPr id="134" name="Google Shape;134;g1dbff5b3893_0_20:notes">
            <a:extLst>
              <a:ext uri="{FF2B5EF4-FFF2-40B4-BE49-F238E27FC236}">
                <a16:creationId xmlns:a16="http://schemas.microsoft.com/office/drawing/2014/main" id="{AC1229C6-E1CB-0A6C-3532-89591B399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dbff5b3893_0_20:notes">
            <a:extLst>
              <a:ext uri="{FF2B5EF4-FFF2-40B4-BE49-F238E27FC236}">
                <a16:creationId xmlns:a16="http://schemas.microsoft.com/office/drawing/2014/main" id="{66C6775F-EF7E-0C14-6329-8E0D37B611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1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9E430-D861-4DBD-8591-065BC9BD9CEF}" type="slidenum">
              <a:rPr lang="en-US" smtClean="0"/>
              <a:t>42</a:t>
            </a:fld>
            <a:endParaRPr lang="en-US"/>
          </a:p>
        </p:txBody>
      </p:sp>
    </p:spTree>
    <p:extLst>
      <p:ext uri="{BB962C8B-B14F-4D97-AF65-F5344CB8AC3E}">
        <p14:creationId xmlns:p14="http://schemas.microsoft.com/office/powerpoint/2010/main" val="298524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6/20/2024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540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264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66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cxnSp>
        <p:nvCxnSpPr>
          <p:cNvPr id="17" name="Google Shape;17;p3"/>
          <p:cNvCxnSpPr/>
          <p:nvPr/>
        </p:nvCxnSpPr>
        <p:spPr>
          <a:xfrm>
            <a:off x="5812803" y="3756619"/>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641000" y="2353267"/>
            <a:ext cx="10962800" cy="1210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9" name="Google Shape;19;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328066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4" name="Google Shape;44;p9"/>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354000" y="1612100"/>
            <a:ext cx="5393600" cy="20084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6" name="Google Shape;46;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800">
                <a:solidFill>
                  <a:schemeClr val="accent5"/>
                </a:solidFill>
              </a:defRPr>
            </a:lvl1pPr>
            <a:lvl2pPr lvl="1" algn="ctr">
              <a:lnSpc>
                <a:spcPct val="100000"/>
              </a:lnSpc>
              <a:spcBef>
                <a:spcPts val="0"/>
              </a:spcBef>
              <a:spcAft>
                <a:spcPts val="0"/>
              </a:spcAft>
              <a:buClr>
                <a:schemeClr val="accent5"/>
              </a:buClr>
              <a:buSzPts val="2100"/>
              <a:buNone/>
              <a:defRPr sz="2800">
                <a:solidFill>
                  <a:schemeClr val="accent5"/>
                </a:solidFill>
              </a:defRPr>
            </a:lvl2pPr>
            <a:lvl3pPr lvl="2" algn="ctr">
              <a:lnSpc>
                <a:spcPct val="100000"/>
              </a:lnSpc>
              <a:spcBef>
                <a:spcPts val="0"/>
              </a:spcBef>
              <a:spcAft>
                <a:spcPts val="0"/>
              </a:spcAft>
              <a:buClr>
                <a:schemeClr val="accent5"/>
              </a:buClr>
              <a:buSzPts val="2100"/>
              <a:buNone/>
              <a:defRPr sz="2800">
                <a:solidFill>
                  <a:schemeClr val="accent5"/>
                </a:solidFill>
              </a:defRPr>
            </a:lvl3pPr>
            <a:lvl4pPr lvl="3" algn="ctr">
              <a:lnSpc>
                <a:spcPct val="100000"/>
              </a:lnSpc>
              <a:spcBef>
                <a:spcPts val="0"/>
              </a:spcBef>
              <a:spcAft>
                <a:spcPts val="0"/>
              </a:spcAft>
              <a:buClr>
                <a:schemeClr val="accent5"/>
              </a:buClr>
              <a:buSzPts val="2100"/>
              <a:buNone/>
              <a:defRPr sz="2800">
                <a:solidFill>
                  <a:schemeClr val="accent5"/>
                </a:solidFill>
              </a:defRPr>
            </a:lvl4pPr>
            <a:lvl5pPr lvl="4" algn="ctr">
              <a:lnSpc>
                <a:spcPct val="100000"/>
              </a:lnSpc>
              <a:spcBef>
                <a:spcPts val="0"/>
              </a:spcBef>
              <a:spcAft>
                <a:spcPts val="0"/>
              </a:spcAft>
              <a:buClr>
                <a:schemeClr val="accent5"/>
              </a:buClr>
              <a:buSzPts val="2100"/>
              <a:buNone/>
              <a:defRPr sz="2800">
                <a:solidFill>
                  <a:schemeClr val="accent5"/>
                </a:solidFill>
              </a:defRPr>
            </a:lvl5pPr>
            <a:lvl6pPr lvl="5" algn="ctr">
              <a:lnSpc>
                <a:spcPct val="100000"/>
              </a:lnSpc>
              <a:spcBef>
                <a:spcPts val="0"/>
              </a:spcBef>
              <a:spcAft>
                <a:spcPts val="0"/>
              </a:spcAft>
              <a:buClr>
                <a:schemeClr val="accent5"/>
              </a:buClr>
              <a:buSzPts val="2100"/>
              <a:buNone/>
              <a:defRPr sz="2800">
                <a:solidFill>
                  <a:schemeClr val="accent5"/>
                </a:solidFill>
              </a:defRPr>
            </a:lvl6pPr>
            <a:lvl7pPr lvl="6" algn="ctr">
              <a:lnSpc>
                <a:spcPct val="100000"/>
              </a:lnSpc>
              <a:spcBef>
                <a:spcPts val="0"/>
              </a:spcBef>
              <a:spcAft>
                <a:spcPts val="0"/>
              </a:spcAft>
              <a:buClr>
                <a:schemeClr val="accent5"/>
              </a:buClr>
              <a:buSzPts val="2100"/>
              <a:buNone/>
              <a:defRPr sz="2800">
                <a:solidFill>
                  <a:schemeClr val="accent5"/>
                </a:solidFill>
              </a:defRPr>
            </a:lvl7pPr>
            <a:lvl8pPr lvl="7" algn="ctr">
              <a:lnSpc>
                <a:spcPct val="100000"/>
              </a:lnSpc>
              <a:spcBef>
                <a:spcPts val="0"/>
              </a:spcBef>
              <a:spcAft>
                <a:spcPts val="0"/>
              </a:spcAft>
              <a:buClr>
                <a:schemeClr val="accent5"/>
              </a:buClr>
              <a:buSzPts val="2100"/>
              <a:buNone/>
              <a:defRPr sz="2800">
                <a:solidFill>
                  <a:schemeClr val="accent5"/>
                </a:solidFill>
              </a:defRPr>
            </a:lvl8pPr>
            <a:lvl9pPr lvl="8" algn="ctr">
              <a:lnSpc>
                <a:spcPct val="100000"/>
              </a:lnSpc>
              <a:spcBef>
                <a:spcPts val="0"/>
              </a:spcBef>
              <a:spcAft>
                <a:spcPts val="0"/>
              </a:spcAft>
              <a:buClr>
                <a:schemeClr val="accent5"/>
              </a:buClr>
              <a:buSzPts val="2100"/>
              <a:buNone/>
              <a:defRPr sz="2800">
                <a:solidFill>
                  <a:schemeClr val="accent5"/>
                </a:solidFill>
              </a:defRPr>
            </a:lvl9pPr>
          </a:lstStyle>
          <a:p>
            <a:endParaRPr/>
          </a:p>
        </p:txBody>
      </p:sp>
      <p:sp>
        <p:nvSpPr>
          <p:cNvPr id="47" name="Google Shape;47;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4156110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656751" y="1680379"/>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1429356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cxnSp>
        <p:nvCxnSpPr>
          <p:cNvPr id="35" name="Google Shape;35;p7"/>
          <p:cNvCxnSpPr/>
          <p:nvPr/>
        </p:nvCxnSpPr>
        <p:spPr>
          <a:xfrm>
            <a:off x="652291" y="1883036"/>
            <a:ext cx="4420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5172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7" name="Google Shape;37;p7"/>
          <p:cNvSpPr txBox="1">
            <a:spLocks noGrp="1"/>
          </p:cNvSpPr>
          <p:nvPr>
            <p:ph type="body" idx="1"/>
          </p:nvPr>
        </p:nvSpPr>
        <p:spPr>
          <a:xfrm>
            <a:off x="517200" y="2125367"/>
            <a:ext cx="3744000" cy="357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ar" smtClean="0"/>
              <a:pPr/>
              <a:t>‹#›</a:t>
            </a:fld>
            <a:endParaRPr lang="ar"/>
          </a:p>
        </p:txBody>
      </p:sp>
    </p:spTree>
    <p:extLst>
      <p:ext uri="{BB962C8B-B14F-4D97-AF65-F5344CB8AC3E}">
        <p14:creationId xmlns:p14="http://schemas.microsoft.com/office/powerpoint/2010/main" val="251268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89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024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53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871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650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819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436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6/20/2024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1112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6/20/2024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86323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hindawi.com/journals/scn/2022/2554280/fig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hindawi.com/journals/scn/2022/2554280/fig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hyperlink" Target="https://www.mdpi.com/1424-8220/19/24/5370" TargetMode="External"/><Relationship Id="rId2" Type="http://schemas.openxmlformats.org/officeDocument/2006/relationships/hyperlink" Target="https://onlinelibrary.wiley.com/doi/10.1111/exsy.12754" TargetMode="Externa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hyperlink" Target="https://www.mdpi.com/1424-8220/21/12/3993"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a:extLst>
            <a:ext uri="{FF2B5EF4-FFF2-40B4-BE49-F238E27FC236}">
              <a16:creationId xmlns:a16="http://schemas.microsoft.com/office/drawing/2014/main" id="{B6341D13-F1D5-FA1B-12D8-51EA02BE0123}"/>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5" name="Picture 64" descr="A dashboard of a car">
            <a:extLst>
              <a:ext uri="{FF2B5EF4-FFF2-40B4-BE49-F238E27FC236}">
                <a16:creationId xmlns:a16="http://schemas.microsoft.com/office/drawing/2014/main" id="{01621388-A590-BBF2-7DCC-186EF0DD775E}"/>
              </a:ext>
            </a:extLst>
          </p:cNvPr>
          <p:cNvPicPr>
            <a:picLocks noChangeAspect="1"/>
          </p:cNvPicPr>
          <p:nvPr/>
        </p:nvPicPr>
        <p:blipFill rotWithShape="1">
          <a:blip r:embed="rId3">
            <a:alphaModFix/>
          </a:blip>
          <a:srcRect t="15726" r="-1" b="-1"/>
          <a:stretch/>
        </p:blipFill>
        <p:spPr>
          <a:xfrm>
            <a:off x="20" y="10"/>
            <a:ext cx="12188932" cy="6856614"/>
          </a:xfrm>
          <a:prstGeom prst="rect">
            <a:avLst/>
          </a:prstGeom>
        </p:spPr>
      </p:pic>
      <p:sp>
        <p:nvSpPr>
          <p:cNvPr id="73" name="Rectangle 7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Google Shape;63;p13">
            <a:extLst>
              <a:ext uri="{FF2B5EF4-FFF2-40B4-BE49-F238E27FC236}">
                <a16:creationId xmlns:a16="http://schemas.microsoft.com/office/drawing/2014/main" id="{7E1D1B28-0049-C266-5A40-F6F565E35F72}"/>
              </a:ext>
            </a:extLst>
          </p:cNvPr>
          <p:cNvSpPr txBox="1">
            <a:spLocks noGrp="1"/>
          </p:cNvSpPr>
          <p:nvPr>
            <p:ph type="ctrTitle"/>
          </p:nvPr>
        </p:nvSpPr>
        <p:spPr>
          <a:xfrm>
            <a:off x="996275" y="156477"/>
            <a:ext cx="10190071" cy="1515091"/>
          </a:xfrm>
          <a:prstGeom prst="rect">
            <a:avLst/>
          </a:prstGeom>
        </p:spPr>
        <p:txBody>
          <a:bodyPr spcFirstLastPara="1" vert="horz" lIns="121900" tIns="121900" rIns="121900" bIns="121900" rtlCol="0" anchor="b" anchorCtr="0">
            <a:normAutofit/>
          </a:bodyPr>
          <a:lstStyle/>
          <a:p>
            <a:pPr>
              <a:lnSpc>
                <a:spcPct val="90000"/>
              </a:lnSpc>
              <a:spcBef>
                <a:spcPts val="0"/>
              </a:spcBef>
            </a:pPr>
            <a:r>
              <a:rPr lang="en-US" sz="4600">
                <a:solidFill>
                  <a:srgbClr val="FFFFFF"/>
                </a:solidFill>
              </a:rPr>
              <a:t>Deep Learning System For Discovering Self Driving Intrusions</a:t>
            </a:r>
          </a:p>
        </p:txBody>
      </p:sp>
      <p:grpSp>
        <p:nvGrpSpPr>
          <p:cNvPr id="7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6" name="Freeform: Shape 7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8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015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4E45-9FA7-4A9A-8931-22DA514497DE}"/>
              </a:ext>
            </a:extLst>
          </p:cNvPr>
          <p:cNvSpPr>
            <a:spLocks noGrp="1"/>
          </p:cNvSpPr>
          <p:nvPr>
            <p:ph type="ctrTitle" idx="4294967295"/>
          </p:nvPr>
        </p:nvSpPr>
        <p:spPr>
          <a:xfrm>
            <a:off x="1583200" y="1524785"/>
            <a:ext cx="3298744" cy="3808429"/>
          </a:xfrm>
        </p:spPr>
        <p:txBody>
          <a:bodyPr anchor="b">
            <a:normAutofit/>
          </a:bodyPr>
          <a:lstStyle/>
          <a:p>
            <a:pPr algn="l"/>
            <a:r>
              <a:rPr lang="en-US" sz="5400" dirty="0"/>
              <a:t>CAN BUS</a:t>
            </a:r>
            <a:br>
              <a:rPr lang="en-US" sz="5400" dirty="0"/>
            </a:br>
            <a:br>
              <a:rPr lang="en-US" sz="5400" dirty="0"/>
            </a:br>
            <a:br>
              <a:rPr lang="en-US" sz="5400" dirty="0"/>
            </a:br>
            <a:endParaRPr lang="en-US" sz="5400" dirty="0"/>
          </a:p>
        </p:txBody>
      </p:sp>
      <p:pic>
        <p:nvPicPr>
          <p:cNvPr id="5" name="Picture 4" descr="A diagram of a car&#10;&#10;Description automatically generated">
            <a:extLst>
              <a:ext uri="{FF2B5EF4-FFF2-40B4-BE49-F238E27FC236}">
                <a16:creationId xmlns:a16="http://schemas.microsoft.com/office/drawing/2014/main" id="{5F4FF060-AAB0-448C-BE14-F50E994B475F}"/>
              </a:ext>
            </a:extLst>
          </p:cNvPr>
          <p:cNvPicPr>
            <a:picLocks noChangeAspect="1"/>
          </p:cNvPicPr>
          <p:nvPr/>
        </p:nvPicPr>
        <p:blipFill rotWithShape="1">
          <a:blip r:embed="rId2">
            <a:extLst>
              <a:ext uri="{28A0092B-C50C-407E-A947-70E740481C1C}">
                <a14:useLocalDpi xmlns:a14="http://schemas.microsoft.com/office/drawing/2010/main" val="0"/>
              </a:ext>
            </a:extLst>
          </a:blip>
          <a:srcRect l="8369" r="35444"/>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01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3E91-11EA-4A2A-B8F7-C92E8471BB16}"/>
              </a:ext>
            </a:extLst>
          </p:cNvPr>
          <p:cNvSpPr>
            <a:spLocks noGrp="1"/>
          </p:cNvSpPr>
          <p:nvPr>
            <p:ph type="title"/>
          </p:nvPr>
        </p:nvSpPr>
        <p:spPr>
          <a:xfrm>
            <a:off x="1198181" y="557191"/>
            <a:ext cx="9988166" cy="1667196"/>
          </a:xfrm>
        </p:spPr>
        <p:txBody>
          <a:bodyPr>
            <a:normAutofit/>
          </a:bodyPr>
          <a:lstStyle/>
          <a:p>
            <a:r>
              <a:rPr lang="en-US" dirty="0"/>
              <a:t>Topics</a:t>
            </a:r>
          </a:p>
        </p:txBody>
      </p:sp>
      <p:graphicFrame>
        <p:nvGraphicFramePr>
          <p:cNvPr id="5" name="Content Placeholder 2">
            <a:extLst>
              <a:ext uri="{FF2B5EF4-FFF2-40B4-BE49-F238E27FC236}">
                <a16:creationId xmlns:a16="http://schemas.microsoft.com/office/drawing/2014/main" id="{CDC62A50-94B9-AC2B-7FC3-C82CECE8FEB5}"/>
              </a:ext>
            </a:extLst>
          </p:cNvPr>
          <p:cNvGraphicFramePr>
            <a:graphicFrameLocks noGrp="1"/>
          </p:cNvGraphicFramePr>
          <p:nvPr>
            <p:ph idx="1"/>
          </p:nvPr>
        </p:nvGraphicFramePr>
        <p:xfrm>
          <a:off x="963790" y="2358190"/>
          <a:ext cx="10515600" cy="376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60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864B-6B51-4665-807B-F784E2954682}"/>
              </a:ext>
            </a:extLst>
          </p:cNvPr>
          <p:cNvSpPr>
            <a:spLocks noGrp="1"/>
          </p:cNvSpPr>
          <p:nvPr>
            <p:ph type="title"/>
          </p:nvPr>
        </p:nvSpPr>
        <p:spPr>
          <a:xfrm>
            <a:off x="1198182" y="559813"/>
            <a:ext cx="3980254" cy="5577934"/>
          </a:xfrm>
        </p:spPr>
        <p:txBody>
          <a:bodyPr>
            <a:normAutofit/>
          </a:bodyPr>
          <a:lstStyle/>
          <a:p>
            <a:r>
              <a:rPr lang="en-US" dirty="0"/>
              <a:t>Part one : The CAN BUS</a:t>
            </a:r>
          </a:p>
        </p:txBody>
      </p:sp>
      <p:graphicFrame>
        <p:nvGraphicFramePr>
          <p:cNvPr id="5" name="Content Placeholder 2">
            <a:extLst>
              <a:ext uri="{FF2B5EF4-FFF2-40B4-BE49-F238E27FC236}">
                <a16:creationId xmlns:a16="http://schemas.microsoft.com/office/drawing/2014/main" id="{1CD98DFE-8D29-3259-AC38-E919A2FE6F37}"/>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86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4615-0F97-4CA0-BB9A-4D2E333B3566}"/>
              </a:ext>
            </a:extLst>
          </p:cNvPr>
          <p:cNvSpPr>
            <a:spLocks noGrp="1"/>
          </p:cNvSpPr>
          <p:nvPr>
            <p:ph type="title"/>
          </p:nvPr>
        </p:nvSpPr>
        <p:spPr>
          <a:xfrm>
            <a:off x="1198182" y="559813"/>
            <a:ext cx="4987809" cy="1664573"/>
          </a:xfrm>
        </p:spPr>
        <p:txBody>
          <a:bodyPr>
            <a:normAutofit/>
          </a:bodyPr>
          <a:lstStyle/>
          <a:p>
            <a:r>
              <a:rPr lang="en-US" dirty="0"/>
              <a:t>Introduction to CAN BUS</a:t>
            </a:r>
          </a:p>
        </p:txBody>
      </p:sp>
      <p:sp>
        <p:nvSpPr>
          <p:cNvPr id="102" name="Content Placeholder 2">
            <a:extLst>
              <a:ext uri="{FF2B5EF4-FFF2-40B4-BE49-F238E27FC236}">
                <a16:creationId xmlns:a16="http://schemas.microsoft.com/office/drawing/2014/main" id="{B543BCA7-F294-40F9-8EE3-AB78E0ACD337}"/>
              </a:ext>
            </a:extLst>
          </p:cNvPr>
          <p:cNvSpPr>
            <a:spLocks noGrp="1"/>
          </p:cNvSpPr>
          <p:nvPr>
            <p:ph idx="1"/>
          </p:nvPr>
        </p:nvSpPr>
        <p:spPr>
          <a:xfrm>
            <a:off x="1185756" y="2384474"/>
            <a:ext cx="4987488" cy="3728613"/>
          </a:xfrm>
        </p:spPr>
        <p:txBody>
          <a:bodyPr>
            <a:normAutofit/>
          </a:bodyPr>
          <a:lstStyle/>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Controller Area Network Protocol was developed during the late 1980’s by the “Bosch” company.</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CAN is half duplex Asynchronous serial communication protocol.</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effectLst/>
                <a:uLnTx/>
                <a:uFillTx/>
                <a:latin typeface="Calibri" panose="020F0502020204030204"/>
                <a:ea typeface="+mn-ea"/>
                <a:cs typeface="+mn-cs"/>
              </a:rPr>
              <a:t>Typically this bus is used for communication between Electronic Control units (microcontrollers) inside a vehicle for example an engine control unit and transmission unit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a:ln>
                  <a:noFill/>
                </a:ln>
                <a:effectLst/>
                <a:uLnTx/>
                <a:uFillTx/>
                <a:latin typeface="Calibri" panose="020F0502020204030204"/>
                <a:ea typeface="+mn-ea"/>
                <a:cs typeface="+mn-cs"/>
              </a:rPr>
              <a:t>• CAN Bus is Robust LOW Cost high speed with high noise immunity and error detection feature protocol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lang="en-US" sz="1700"/>
          </a:p>
        </p:txBody>
      </p:sp>
      <p:pic>
        <p:nvPicPr>
          <p:cNvPr id="103" name="Picture 4" descr="CPU with binary numbers and blueprint">
            <a:extLst>
              <a:ext uri="{FF2B5EF4-FFF2-40B4-BE49-F238E27FC236}">
                <a16:creationId xmlns:a16="http://schemas.microsoft.com/office/drawing/2014/main" id="{702F70EE-7012-C937-BFB7-0F51E30DB58B}"/>
              </a:ext>
            </a:extLst>
          </p:cNvPr>
          <p:cNvPicPr>
            <a:picLocks noChangeAspect="1"/>
          </p:cNvPicPr>
          <p:nvPr/>
        </p:nvPicPr>
        <p:blipFill rotWithShape="1">
          <a:blip r:embed="rId2"/>
          <a:srcRect l="24344" r="194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2601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981C-484A-4AAF-875D-1C26DD9E507F}"/>
              </a:ext>
            </a:extLst>
          </p:cNvPr>
          <p:cNvSpPr>
            <a:spLocks noGrp="1"/>
          </p:cNvSpPr>
          <p:nvPr>
            <p:ph type="title"/>
          </p:nvPr>
        </p:nvSpPr>
        <p:spPr>
          <a:xfrm>
            <a:off x="1198182" y="559813"/>
            <a:ext cx="10246090" cy="1471193"/>
          </a:xfrm>
        </p:spPr>
        <p:txBody>
          <a:bodyPr>
            <a:normAutofit/>
          </a:bodyPr>
          <a:lstStyle/>
          <a:p>
            <a:r>
              <a:rPr lang="en-US" dirty="0"/>
              <a:t> Can Bus Physical Layer</a:t>
            </a:r>
          </a:p>
        </p:txBody>
      </p:sp>
      <p:sp>
        <p:nvSpPr>
          <p:cNvPr id="38" name="Content Placeholder 2">
            <a:extLst>
              <a:ext uri="{FF2B5EF4-FFF2-40B4-BE49-F238E27FC236}">
                <a16:creationId xmlns:a16="http://schemas.microsoft.com/office/drawing/2014/main" id="{254D85B3-201A-443C-84CE-E35C1CA97EA8}"/>
              </a:ext>
            </a:extLst>
          </p:cNvPr>
          <p:cNvSpPr>
            <a:spLocks noGrp="1"/>
          </p:cNvSpPr>
          <p:nvPr>
            <p:ph idx="1"/>
          </p:nvPr>
        </p:nvSpPr>
        <p:spPr>
          <a:xfrm>
            <a:off x="521088" y="2384474"/>
            <a:ext cx="5475540" cy="3794163"/>
          </a:xfrm>
        </p:spPr>
        <p:txBody>
          <a:bodyPr>
            <a:normAutofit fontScale="92500"/>
          </a:bodyPr>
          <a:lstStyle/>
          <a:p>
            <a:pPr>
              <a:lnSpc>
                <a:spcPct val="100000"/>
              </a:lnSpc>
              <a:buFont typeface="Arial" panose="020B0604020202020204" pitchFamily="34" charset="0"/>
              <a:buChar char="•"/>
            </a:pPr>
            <a:r>
              <a:rPr kumimoji="0" lang="en-US" sz="1800" b="1" i="0" u="none" strike="noStrike" kern="1200" cap="none" spc="0" normalizeH="0" baseline="0" noProof="0" dirty="0">
                <a:ln>
                  <a:noFill/>
                </a:ln>
                <a:effectLst/>
                <a:uLnTx/>
                <a:uFillTx/>
                <a:latin typeface="Calibri Light" panose="020F0302020204030204"/>
                <a:ea typeface="+mj-ea"/>
                <a:cs typeface="+mj-cs"/>
              </a:rPr>
              <a:t>CAN Network Topology :</a:t>
            </a:r>
          </a:p>
          <a:p>
            <a:pPr marL="0" indent="0">
              <a:lnSpc>
                <a:spcPct val="100000"/>
              </a:lnSpc>
              <a:buNone/>
            </a:pPr>
            <a:r>
              <a:rPr lang="en-US" sz="1800" dirty="0"/>
              <a:t>CAN network is Broadcast type unlike traditional networks such as I2C or USB or Ethernet , massages are sent globally in the network and all the nodes can hear the broadcasted massage without any addressing</a:t>
            </a:r>
          </a:p>
          <a:p>
            <a:pPr>
              <a:lnSpc>
                <a:spcPct val="100000"/>
              </a:lnSpc>
              <a:buFont typeface="Wingdings" panose="05000000000000000000" pitchFamily="2" charset="2"/>
              <a:buChar char="Ø"/>
            </a:pPr>
            <a:r>
              <a:rPr kumimoji="0" lang="en-US" sz="1800" i="0" u="none" strike="noStrike" kern="1200" cap="none" spc="0" normalizeH="0" baseline="0" noProof="0" dirty="0">
                <a:ln>
                  <a:noFill/>
                </a:ln>
                <a:effectLst/>
                <a:uLnTx/>
                <a:uFillTx/>
                <a:ea typeface="+mn-ea"/>
                <a:cs typeface="+mn-cs"/>
              </a:rPr>
              <a:t>Each unit connected to the Bus can transmit or receive a messages over the CAN bus ( Multi Master ) .</a:t>
            </a:r>
          </a:p>
          <a:p>
            <a:pPr>
              <a:lnSpc>
                <a:spcPct val="100000"/>
              </a:lnSpc>
              <a:buFont typeface="Wingdings" panose="05000000000000000000" pitchFamily="2" charset="2"/>
              <a:buChar char="Ø"/>
            </a:pPr>
            <a:r>
              <a:rPr lang="en-US" sz="1800" dirty="0"/>
              <a:t>Half-duplex : Device’s Can’t send and receive the same time</a:t>
            </a:r>
            <a:endParaRPr lang="en-US" sz="1800" b="1" dirty="0">
              <a:latin typeface="Calibri" panose="020F0502020204030204"/>
            </a:endParaRPr>
          </a:p>
          <a:p>
            <a:pPr>
              <a:lnSpc>
                <a:spcPct val="100000"/>
              </a:lnSpc>
              <a:buFont typeface="Wingdings" panose="05000000000000000000" pitchFamily="2" charset="2"/>
              <a:buChar char="Ø"/>
            </a:pPr>
            <a:r>
              <a:rPr lang="en-US" sz="1800" dirty="0"/>
              <a:t>Asynchronous : The transmitter and reviver do not share a common clock signal </a:t>
            </a:r>
            <a:endParaRPr lang="en-US" sz="1800" b="1" dirty="0">
              <a:latin typeface="Calibri" panose="020F0502020204030204"/>
            </a:endParaRPr>
          </a:p>
          <a:p>
            <a:pPr marL="0" indent="0">
              <a:lnSpc>
                <a:spcPct val="100000"/>
              </a:lnSpc>
              <a:buNone/>
            </a:pPr>
            <a:endParaRPr kumimoji="0" lang="en-US" sz="1500" b="1" i="0" u="none" strike="noStrike" kern="1200" cap="none" spc="0" normalizeH="0" baseline="0" noProof="0" dirty="0">
              <a:ln>
                <a:noFill/>
              </a:ln>
              <a:effectLst/>
              <a:uLnTx/>
              <a:uFillTx/>
              <a:latin typeface="Calibri" panose="020F0502020204030204"/>
              <a:ea typeface="+mn-ea"/>
              <a:cs typeface="+mn-cs"/>
            </a:endParaRPr>
          </a:p>
          <a:p>
            <a:pPr>
              <a:lnSpc>
                <a:spcPct val="100000"/>
              </a:lnSpc>
              <a:buFont typeface="Wingdings" panose="05000000000000000000" pitchFamily="2" charset="2"/>
              <a:buChar char="Ø"/>
            </a:pPr>
            <a:endParaRPr kumimoji="0" lang="en-US" sz="1500" b="1" i="0" u="none" strike="noStrike" kern="1200" cap="none" spc="0" normalizeH="0" baseline="0" noProof="0" dirty="0">
              <a:ln>
                <a:noFill/>
              </a:ln>
              <a:effectLst/>
              <a:uLnTx/>
              <a:uFillTx/>
              <a:latin typeface="Calibri" panose="020F0502020204030204"/>
              <a:ea typeface="+mn-ea"/>
              <a:cs typeface="+mn-cs"/>
            </a:endParaRPr>
          </a:p>
          <a:p>
            <a:pPr marL="0" indent="0">
              <a:lnSpc>
                <a:spcPct val="100000"/>
              </a:lnSpc>
              <a:buNone/>
            </a:pPr>
            <a:endParaRPr lang="en-US" sz="1500" dirty="0"/>
          </a:p>
        </p:txBody>
      </p:sp>
      <p:pic>
        <p:nvPicPr>
          <p:cNvPr id="5" name="Picture 4" descr="A diagram of a network&#10;&#10;Description automatically generated">
            <a:extLst>
              <a:ext uri="{FF2B5EF4-FFF2-40B4-BE49-F238E27FC236}">
                <a16:creationId xmlns:a16="http://schemas.microsoft.com/office/drawing/2014/main" id="{2EEA0A3B-976F-4763-BD71-8BB55333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2" y="2967195"/>
            <a:ext cx="4967270" cy="2483635"/>
          </a:xfrm>
          <a:prstGeom prst="rect">
            <a:avLst/>
          </a:prstGeom>
        </p:spPr>
      </p:pic>
    </p:spTree>
    <p:extLst>
      <p:ext uri="{BB962C8B-B14F-4D97-AF65-F5344CB8AC3E}">
        <p14:creationId xmlns:p14="http://schemas.microsoft.com/office/powerpoint/2010/main" val="376783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EE9778-2103-416A-9CAD-11E9613D3EDD}"/>
              </a:ext>
            </a:extLst>
          </p:cNvPr>
          <p:cNvSpPr>
            <a:spLocks noGrp="1"/>
          </p:cNvSpPr>
          <p:nvPr>
            <p:ph idx="4294967295"/>
          </p:nvPr>
        </p:nvSpPr>
        <p:spPr>
          <a:xfrm>
            <a:off x="1050587" y="992221"/>
            <a:ext cx="9328826" cy="5184742"/>
          </a:xfrm>
        </p:spPr>
        <p:txBody>
          <a:bodyPr>
            <a:normAutofit/>
          </a:bodyPr>
          <a:lstStyle/>
          <a:p>
            <a:pPr>
              <a:buFont typeface="Arial" panose="020B0604020202020204" pitchFamily="34" charset="0"/>
              <a:buChar char="•"/>
            </a:pPr>
            <a:r>
              <a:rPr lang="en-US" dirty="0"/>
              <a:t>Carrier Sense Multiple Access networks : </a:t>
            </a:r>
          </a:p>
          <a:p>
            <a:pPr marL="0" indent="0">
              <a:buNone/>
            </a:pPr>
            <a:r>
              <a:rPr lang="en-US" sz="2400" dirty="0"/>
              <a:t>For Carrier sense Network each node sense the bus before transmit any data in order to minimize the chance of collision in other words “ nodes Listen before Talk ” and the bus has two </a:t>
            </a:r>
          </a:p>
          <a:p>
            <a:pPr marL="0" indent="0">
              <a:buNone/>
            </a:pPr>
            <a:r>
              <a:rPr lang="en-US" sz="2400" dirty="0"/>
              <a:t>states :</a:t>
            </a:r>
          </a:p>
          <a:p>
            <a:pPr marL="457200" indent="-457200">
              <a:buFont typeface="+mj-lt"/>
              <a:buAutoNum type="arabicPeriod"/>
            </a:pPr>
            <a:r>
              <a:rPr lang="en-US" sz="2400" dirty="0"/>
              <a:t> Carrier Busy = Transmission is taking place in the bus</a:t>
            </a:r>
          </a:p>
          <a:p>
            <a:pPr marL="457200" indent="-457200">
              <a:buFont typeface="+mj-lt"/>
              <a:buAutoNum type="arabicPeriod"/>
            </a:pPr>
            <a:r>
              <a:rPr lang="en-US" sz="2400" dirty="0"/>
              <a:t> Carrier idle = No transmission currently taking place in bus </a:t>
            </a:r>
          </a:p>
          <a:p>
            <a:pPr marL="0" indent="0">
              <a:buNone/>
            </a:pPr>
            <a:r>
              <a:rPr lang="en-US" sz="2400" dirty="0"/>
              <a:t>The possibility of collision still exists because of propagation delay , a certain node may sense the bus and find that is idle only because the first bit sent by another node has not been received yet</a:t>
            </a:r>
          </a:p>
          <a:p>
            <a:pPr marL="0" indent="0">
              <a:buNone/>
            </a:pPr>
            <a:endParaRPr lang="en-US" sz="2000" dirty="0"/>
          </a:p>
        </p:txBody>
      </p:sp>
    </p:spTree>
    <p:extLst>
      <p:ext uri="{BB962C8B-B14F-4D97-AF65-F5344CB8AC3E}">
        <p14:creationId xmlns:p14="http://schemas.microsoft.com/office/powerpoint/2010/main" val="45499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A820F-2BB2-4804-92FC-BD81349D3440}"/>
              </a:ext>
            </a:extLst>
          </p:cNvPr>
          <p:cNvSpPr>
            <a:spLocks noGrp="1"/>
          </p:cNvSpPr>
          <p:nvPr>
            <p:ph idx="4294967295"/>
          </p:nvPr>
        </p:nvSpPr>
        <p:spPr>
          <a:xfrm>
            <a:off x="1185756" y="1050588"/>
            <a:ext cx="4987488" cy="5062500"/>
          </a:xfrm>
        </p:spPr>
        <p:txBody>
          <a:bodyPr vert="horz" lIns="91440" tIns="45720" rIns="91440" bIns="45720" rtlCol="0">
            <a:normAutofit fontScale="92500" lnSpcReduction="10000"/>
          </a:bodyPr>
          <a:lstStyle/>
          <a:p>
            <a:pPr>
              <a:lnSpc>
                <a:spcPct val="100000"/>
              </a:lnSpc>
              <a:buFont typeface="Arial" panose="020B0604020202020204" pitchFamily="34" charset="0"/>
              <a:buChar char="•"/>
            </a:pPr>
            <a:r>
              <a:rPr lang="en-US" sz="2600" b="1" dirty="0"/>
              <a:t>CSMA with Collision detection </a:t>
            </a:r>
          </a:p>
          <a:p>
            <a:pPr marL="571500" indent="-285750">
              <a:lnSpc>
                <a:spcPct val="100000"/>
              </a:lnSpc>
              <a:buFont typeface="Wingdings" panose="05000000000000000000" pitchFamily="2" charset="2"/>
              <a:buChar char="Ø"/>
            </a:pPr>
            <a:r>
              <a:rPr lang="en-US" sz="1800" dirty="0"/>
              <a:t>CSMA /CD : if two nodes sense the bus to be idle and begin transmitting simultaneously , both of them will detect the collision immediately and they should stop the transmission and wait random period of time and then tries to send data again , this method used by Ethernet LAN networks</a:t>
            </a:r>
          </a:p>
          <a:p>
            <a:pPr marL="571500" indent="-285750">
              <a:lnSpc>
                <a:spcPct val="100000"/>
              </a:lnSpc>
              <a:buFont typeface="Wingdings" panose="05000000000000000000" pitchFamily="2" charset="2"/>
              <a:buChar char="Ø"/>
            </a:pPr>
            <a:r>
              <a:rPr lang="en-US" sz="1800" dirty="0"/>
              <a:t>CSMA /CD + AMP : Carrier Sense Multiple access with collision detection and arbitration on massage priority</a:t>
            </a:r>
          </a:p>
          <a:p>
            <a:pPr marL="0" indent="0" algn="ctr">
              <a:lnSpc>
                <a:spcPct val="100000"/>
              </a:lnSpc>
              <a:buNone/>
            </a:pPr>
            <a:r>
              <a:rPr lang="en-US" sz="1800" b="1" i="1" dirty="0"/>
              <a:t>CAN Network is CSMA/CD + AMP</a:t>
            </a:r>
          </a:p>
          <a:p>
            <a:pPr marL="0" indent="0">
              <a:lnSpc>
                <a:spcPct val="100000"/>
              </a:lnSpc>
              <a:buNone/>
            </a:pPr>
            <a:r>
              <a:rPr lang="en-US" sz="1800" dirty="0"/>
              <a:t>When two or more nodes begin sending messages at same time collision is detected and the message with the highest priority will overwrite other messages using bit wise arbitration , It means that only this highest priority message remains on the bus</a:t>
            </a:r>
          </a:p>
          <a:p>
            <a:pPr marL="0">
              <a:lnSpc>
                <a:spcPct val="100000"/>
              </a:lnSpc>
            </a:pPr>
            <a:endParaRPr lang="en-US" sz="1300" dirty="0"/>
          </a:p>
        </p:txBody>
      </p:sp>
      <p:pic>
        <p:nvPicPr>
          <p:cNvPr id="5" name="Picture 4" descr="Graph on document with pen">
            <a:extLst>
              <a:ext uri="{FF2B5EF4-FFF2-40B4-BE49-F238E27FC236}">
                <a16:creationId xmlns:a16="http://schemas.microsoft.com/office/drawing/2014/main" id="{8F22E3F6-9DF1-DDC0-0731-8C4E9FDEBF66}"/>
              </a:ext>
            </a:extLst>
          </p:cNvPr>
          <p:cNvPicPr>
            <a:picLocks noChangeAspect="1"/>
          </p:cNvPicPr>
          <p:nvPr/>
        </p:nvPicPr>
        <p:blipFill rotWithShape="1">
          <a:blip r:embed="rId2"/>
          <a:srcRect l="23402" r="9846"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55053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D812-79C0-411C-B050-0A8F37DEF353}"/>
              </a:ext>
            </a:extLst>
          </p:cNvPr>
          <p:cNvSpPr>
            <a:spLocks noGrp="1"/>
          </p:cNvSpPr>
          <p:nvPr>
            <p:ph type="title"/>
          </p:nvPr>
        </p:nvSpPr>
        <p:spPr>
          <a:xfrm>
            <a:off x="996275" y="163350"/>
            <a:ext cx="5996619" cy="2065889"/>
          </a:xfrm>
        </p:spPr>
        <p:txBody>
          <a:bodyPr vert="horz" lIns="91440" tIns="45720" rIns="91440" bIns="45720" rtlCol="0" anchor="ctr">
            <a:normAutofit/>
          </a:bodyPr>
          <a:lstStyle/>
          <a:p>
            <a:pPr>
              <a:lnSpc>
                <a:spcPct val="90000"/>
              </a:lnSpc>
            </a:pPr>
            <a:r>
              <a:rPr lang="en-US" sz="4600" kern="1200">
                <a:solidFill>
                  <a:schemeClr val="tx2"/>
                </a:solidFill>
                <a:latin typeface="+mj-lt"/>
                <a:ea typeface="+mj-ea"/>
                <a:cs typeface="+mj-cs"/>
              </a:rPr>
              <a:t>CAN Network Physical Connections </a:t>
            </a:r>
          </a:p>
        </p:txBody>
      </p:sp>
      <p:pic>
        <p:nvPicPr>
          <p:cNvPr id="5" name="Content Placeholder 4" descr="A diagram of a computer network&#10;&#10;Description automatically generated">
            <a:extLst>
              <a:ext uri="{FF2B5EF4-FFF2-40B4-BE49-F238E27FC236}">
                <a16:creationId xmlns:a16="http://schemas.microsoft.com/office/drawing/2014/main" id="{3C89933D-0FAA-4B2E-AE90-7F5807D48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6608" y="2385716"/>
            <a:ext cx="7878783" cy="3919694"/>
          </a:xfrm>
          <a:prstGeom prst="rect">
            <a:avLst/>
          </a:prstGeom>
        </p:spPr>
      </p:pic>
    </p:spTree>
    <p:extLst>
      <p:ext uri="{BB962C8B-B14F-4D97-AF65-F5344CB8AC3E}">
        <p14:creationId xmlns:p14="http://schemas.microsoft.com/office/powerpoint/2010/main" val="289765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D8D1-C369-4556-8628-38A1E87EEADC}"/>
              </a:ext>
            </a:extLst>
          </p:cNvPr>
          <p:cNvSpPr>
            <a:spLocks noGrp="1"/>
          </p:cNvSpPr>
          <p:nvPr>
            <p:ph type="title"/>
          </p:nvPr>
        </p:nvSpPr>
        <p:spPr/>
        <p:txBody>
          <a:bodyPr/>
          <a:lstStyle/>
          <a:p>
            <a:r>
              <a:rPr lang="en-US" dirty="0"/>
              <a:t>Can Bus Data Link Layer</a:t>
            </a:r>
          </a:p>
        </p:txBody>
      </p:sp>
      <p:sp>
        <p:nvSpPr>
          <p:cNvPr id="3" name="Content Placeholder 2">
            <a:extLst>
              <a:ext uri="{FF2B5EF4-FFF2-40B4-BE49-F238E27FC236}">
                <a16:creationId xmlns:a16="http://schemas.microsoft.com/office/drawing/2014/main" id="{09EE5C70-97BE-43A3-A226-EAB98FDF8CF8}"/>
              </a:ext>
            </a:extLst>
          </p:cNvPr>
          <p:cNvSpPr>
            <a:spLocks noGrp="1"/>
          </p:cNvSpPr>
          <p:nvPr>
            <p:ph idx="1"/>
          </p:nvPr>
        </p:nvSpPr>
        <p:spPr/>
        <p:txBody>
          <a:bodyPr>
            <a:normAutofit fontScale="92500" lnSpcReduction="10000"/>
          </a:bodyPr>
          <a:lstStyle/>
          <a:p>
            <a:pPr marL="0" indent="0">
              <a:buNone/>
            </a:pPr>
            <a:r>
              <a:rPr lang="en-US" b="1" dirty="0"/>
              <a:t>CAN Massage Type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Date frame </a:t>
            </a:r>
            <a:r>
              <a:rPr kumimoji="0" lang="en-US" sz="2400" b="0" i="0" u="none" strike="noStrike" kern="1200" cap="none" spc="0" normalizeH="0" baseline="0" noProof="0" dirty="0">
                <a:ln>
                  <a:noFill/>
                </a:ln>
                <a:effectLst/>
                <a:uLnTx/>
                <a:uFillTx/>
                <a:latin typeface="Calibri" panose="020F0502020204030204"/>
                <a:ea typeface="+mn-ea"/>
                <a:cs typeface="+mn-cs"/>
              </a:rPr>
              <a:t>:The data frame is the most common message it is the only frame for actual data transmission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Remote frame </a:t>
            </a:r>
            <a:r>
              <a:rPr kumimoji="0" lang="en-US" sz="2400" b="0" i="0" u="none" strike="noStrike" kern="1200" cap="none" spc="0" normalizeH="0" baseline="0" noProof="0" dirty="0">
                <a:ln>
                  <a:noFill/>
                </a:ln>
                <a:effectLst/>
                <a:uLnTx/>
                <a:uFillTx/>
                <a:latin typeface="Calibri" panose="020F0502020204030204"/>
                <a:ea typeface="+mn-ea"/>
                <a:cs typeface="+mn-cs"/>
              </a:rPr>
              <a:t>:Generally data transmission is performed on an autonomous basis with the data source node (e.g., a sensor) sending out a </a:t>
            </a:r>
            <a:r>
              <a:rPr kumimoji="0" lang="en-US" sz="2400" i="0" u="none" strike="noStrike" kern="1200" cap="none" spc="0" normalizeH="0" baseline="0" noProof="0" dirty="0">
                <a:ln>
                  <a:noFill/>
                </a:ln>
                <a:effectLst/>
                <a:uLnTx/>
                <a:uFillTx/>
                <a:latin typeface="Calibri" panose="020F0502020204030204"/>
                <a:ea typeface="+mn-ea"/>
                <a:cs typeface="+mn-cs"/>
              </a:rPr>
              <a:t>Data Frame</a:t>
            </a:r>
            <a:r>
              <a:rPr kumimoji="0" lang="en-US" sz="2400" b="1" i="0" u="none" strike="noStrike" kern="1200" cap="none" spc="0" normalizeH="0" baseline="0" noProof="0" dirty="0">
                <a:ln>
                  <a:noFill/>
                </a:ln>
                <a:effectLst/>
                <a:uLnTx/>
                <a:uFillTx/>
                <a:latin typeface="Calibri" panose="020F0502020204030204"/>
                <a:ea typeface="+mn-ea"/>
                <a:cs typeface="+mn-cs"/>
              </a:rPr>
              <a:t>.</a:t>
            </a:r>
            <a:r>
              <a:rPr kumimoji="0" lang="en-US" sz="2400" b="0" i="0" u="none" strike="noStrike" kern="1200" cap="none" spc="0" normalizeH="0" baseline="0" noProof="0" dirty="0">
                <a:ln>
                  <a:noFill/>
                </a:ln>
                <a:effectLst/>
                <a:uLnTx/>
                <a:uFillTx/>
                <a:latin typeface="Calibri" panose="020F0502020204030204"/>
                <a:ea typeface="+mn-ea"/>
                <a:cs typeface="+mn-cs"/>
              </a:rPr>
              <a:t> It is also possible, however, for a destination node to request the data from the source by sending a Remote Frame.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Error frame </a:t>
            </a:r>
            <a:r>
              <a:rPr kumimoji="0" lang="en-US" sz="2400" b="0" i="0" u="none" strike="noStrike" kern="1200" cap="none" spc="0" normalizeH="0" baseline="0" noProof="0" dirty="0">
                <a:ln>
                  <a:noFill/>
                </a:ln>
                <a:effectLst/>
                <a:uLnTx/>
                <a:uFillTx/>
                <a:latin typeface="Calibri" panose="020F0502020204030204"/>
                <a:ea typeface="+mn-ea"/>
                <a:cs typeface="+mn-cs"/>
              </a:rPr>
              <a:t>: The error frame is a special message It is transmitted when a node detects an error in a message, The original transmitter then automatically retransmits the message.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Calibri" panose="020F0502020204030204"/>
                <a:ea typeface="+mn-ea"/>
                <a:cs typeface="+mn-cs"/>
              </a:rPr>
              <a:t>Over load frame </a:t>
            </a:r>
            <a:r>
              <a:rPr kumimoji="0" lang="en-US" sz="2400" b="0" i="0" u="none" strike="noStrike" kern="1200" cap="none" spc="0" normalizeH="0" baseline="0" noProof="0" dirty="0">
                <a:ln>
                  <a:noFill/>
                </a:ln>
                <a:effectLst/>
                <a:uLnTx/>
                <a:uFillTx/>
                <a:latin typeface="Calibri" panose="020F0502020204030204"/>
                <a:ea typeface="+mn-ea"/>
                <a:cs typeface="+mn-cs"/>
              </a:rPr>
              <a:t>: The overload frame is mentioned for completeness. It is similar to the error frame with regard to the format, and it is transmitted by a node that becomes too busy. It is primarily used to provide for an extra delay between messages.</a:t>
            </a:r>
          </a:p>
          <a:p>
            <a:pPr marL="0" indent="0">
              <a:buNone/>
            </a:pPr>
            <a:endParaRPr lang="en-US" dirty="0"/>
          </a:p>
        </p:txBody>
      </p:sp>
    </p:spTree>
    <p:extLst>
      <p:ext uri="{BB962C8B-B14F-4D97-AF65-F5344CB8AC3E}">
        <p14:creationId xmlns:p14="http://schemas.microsoft.com/office/powerpoint/2010/main" val="105447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4401-B77E-4374-914B-D957B907FE42}"/>
              </a:ext>
            </a:extLst>
          </p:cNvPr>
          <p:cNvSpPr>
            <a:spLocks noGrp="1"/>
          </p:cNvSpPr>
          <p:nvPr>
            <p:ph type="title"/>
          </p:nvPr>
        </p:nvSpPr>
        <p:spPr/>
        <p:txBody>
          <a:bodyPr/>
          <a:lstStyle/>
          <a:p>
            <a:r>
              <a:rPr lang="en-US"/>
              <a:t>CAN Massage Format</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19F83AB4-F01D-49D8-91D0-F1BF0B2D2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594" y="1825625"/>
            <a:ext cx="9882811" cy="4351338"/>
          </a:xfrm>
        </p:spPr>
      </p:pic>
    </p:spTree>
    <p:extLst>
      <p:ext uri="{BB962C8B-B14F-4D97-AF65-F5344CB8AC3E}">
        <p14:creationId xmlns:p14="http://schemas.microsoft.com/office/powerpoint/2010/main" val="135287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F8CA6-44FB-1AE3-966D-DB5F9FAE3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A60DA-D402-F837-F13C-0AFA982A662E}"/>
              </a:ext>
            </a:extLst>
          </p:cNvPr>
          <p:cNvSpPr>
            <a:spLocks noGrp="1"/>
          </p:cNvSpPr>
          <p:nvPr>
            <p:ph type="title"/>
          </p:nvPr>
        </p:nvSpPr>
        <p:spPr>
          <a:xfrm>
            <a:off x="641000" y="304801"/>
            <a:ext cx="10962800" cy="3519055"/>
          </a:xfrm>
        </p:spPr>
        <p:txBody>
          <a:bodyPr>
            <a:normAutofit/>
          </a:bodyPr>
          <a:lstStyle/>
          <a:p>
            <a:pPr lvl="0"/>
            <a:r>
              <a:rPr lang="en-US" sz="3733" dirty="0"/>
              <a:t>Supervision :</a:t>
            </a:r>
            <a:br>
              <a:rPr lang="en-US" dirty="0"/>
            </a:br>
            <a:r>
              <a:rPr lang="en-US" dirty="0" err="1"/>
              <a:t>Dr.Mohamed</a:t>
            </a:r>
            <a:r>
              <a:rPr lang="en-US" dirty="0"/>
              <a:t> </a:t>
            </a:r>
            <a:r>
              <a:rPr lang="en-US" dirty="0" err="1"/>
              <a:t>Zedaan</a:t>
            </a:r>
            <a:br>
              <a:rPr lang="en-US" dirty="0"/>
            </a:br>
            <a:r>
              <a:rPr lang="en-US" dirty="0" err="1"/>
              <a:t>Eng.Dina</a:t>
            </a:r>
            <a:r>
              <a:rPr lang="en-US" dirty="0"/>
              <a:t> Mohamed</a:t>
            </a:r>
          </a:p>
        </p:txBody>
      </p:sp>
    </p:spTree>
    <p:extLst>
      <p:ext uri="{BB962C8B-B14F-4D97-AF65-F5344CB8AC3E}">
        <p14:creationId xmlns:p14="http://schemas.microsoft.com/office/powerpoint/2010/main" val="274435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2C56E-9395-4E00-87E2-3E6F25AAD2D4}"/>
              </a:ext>
            </a:extLst>
          </p:cNvPr>
          <p:cNvSpPr>
            <a:spLocks noGrp="1"/>
          </p:cNvSpPr>
          <p:nvPr>
            <p:ph idx="4294967295"/>
          </p:nvPr>
        </p:nvSpPr>
        <p:spPr>
          <a:xfrm>
            <a:off x="838199" y="2101174"/>
            <a:ext cx="11004233" cy="4299625"/>
          </a:xfrm>
        </p:spPr>
        <p:txBody>
          <a:bodyPr>
            <a:normAutofit fontScale="92500" lnSpcReduction="20000"/>
          </a:bodyPr>
          <a:lstStyle/>
          <a:p>
            <a:pPr marL="0" indent="0">
              <a:buNone/>
            </a:pPr>
            <a:r>
              <a:rPr lang="en-US" sz="1900" b="1" dirty="0"/>
              <a:t>SOF</a:t>
            </a:r>
            <a:r>
              <a:rPr lang="en-US" sz="1900" dirty="0"/>
              <a:t> : The single dominant start of frame (SOF) bit marks the start of a message, and is used to synchronize the nodes on a bus after being idle.</a:t>
            </a:r>
          </a:p>
          <a:p>
            <a:pPr marL="0" indent="0">
              <a:buNone/>
            </a:pPr>
            <a:r>
              <a:rPr lang="en-US" sz="1900" dirty="0"/>
              <a:t> Identifier - The Standard CAN 11-bitidentifier establishes the priority of the message. The lower the binary value, the higher its priority. </a:t>
            </a:r>
          </a:p>
          <a:p>
            <a:pPr marL="0" indent="0">
              <a:buNone/>
            </a:pPr>
            <a:r>
              <a:rPr lang="en-US" sz="1900" b="1" dirty="0"/>
              <a:t>RTR</a:t>
            </a:r>
            <a:r>
              <a:rPr lang="en-US" sz="1900" dirty="0"/>
              <a:t> : Remote transmission request (RTR) bit is dominant when information is required from another node. All nodes receive the request, but the identifier determines the specified node. The responding data is also received by all nodes and used by any node interested.</a:t>
            </a:r>
          </a:p>
          <a:p>
            <a:pPr marL="0" indent="0">
              <a:buNone/>
            </a:pPr>
            <a:r>
              <a:rPr lang="en-US" sz="1900" b="1" dirty="0"/>
              <a:t>R</a:t>
            </a:r>
            <a:r>
              <a:rPr lang="en-US" sz="1900" dirty="0"/>
              <a:t> : Reserved bit (for possible use by future standard amendment)</a:t>
            </a:r>
          </a:p>
          <a:p>
            <a:pPr marL="0" indent="0">
              <a:buNone/>
            </a:pPr>
            <a:r>
              <a:rPr lang="en-US" sz="1900" b="1" dirty="0"/>
              <a:t>DLC</a:t>
            </a:r>
            <a:r>
              <a:rPr lang="en-US" sz="1900" dirty="0"/>
              <a:t> : The 4-bit data length code (DLC) contains the number of bytes of data being transmitted , Data–Up to 64 bits of application data may be transmitted.</a:t>
            </a:r>
          </a:p>
          <a:p>
            <a:pPr marL="0" indent="0">
              <a:buNone/>
            </a:pPr>
            <a:r>
              <a:rPr lang="en-US" sz="1900" dirty="0"/>
              <a:t> </a:t>
            </a:r>
            <a:r>
              <a:rPr lang="en-US" sz="1900" b="1" dirty="0"/>
              <a:t>CRC </a:t>
            </a:r>
            <a:r>
              <a:rPr lang="en-US" sz="1900" dirty="0"/>
              <a:t>: Cyclic Redundancy Check ( Code generated by the transmitter helps for error detection ).</a:t>
            </a:r>
          </a:p>
          <a:p>
            <a:pPr marL="0" indent="0">
              <a:buNone/>
            </a:pPr>
            <a:r>
              <a:rPr lang="en-US" sz="1900" dirty="0"/>
              <a:t> </a:t>
            </a:r>
            <a:r>
              <a:rPr lang="en-US" sz="1900" b="1" dirty="0"/>
              <a:t>CRC DEL </a:t>
            </a:r>
            <a:r>
              <a:rPr lang="en-US" sz="1900" dirty="0"/>
              <a:t>:CLC Delimiter must be recessive . </a:t>
            </a:r>
          </a:p>
          <a:p>
            <a:pPr marL="0" indent="0">
              <a:buNone/>
            </a:pPr>
            <a:r>
              <a:rPr lang="en-US" sz="1900" b="1" dirty="0"/>
              <a:t>ACK</a:t>
            </a:r>
            <a:r>
              <a:rPr lang="en-US" sz="1900" dirty="0"/>
              <a:t> : Transmitter sends recessive and any receiver can assert a dominant .</a:t>
            </a:r>
            <a:endParaRPr lang="en-US" sz="3000" dirty="0"/>
          </a:p>
        </p:txBody>
      </p:sp>
      <p:pic>
        <p:nvPicPr>
          <p:cNvPr id="5" name="Picture 4" descr="A screenshot of a computer&#10;&#10;Description automatically generated">
            <a:extLst>
              <a:ext uri="{FF2B5EF4-FFF2-40B4-BE49-F238E27FC236}">
                <a16:creationId xmlns:a16="http://schemas.microsoft.com/office/drawing/2014/main" id="{6F4CFB3A-2793-4486-8260-C26E50A49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632298"/>
            <a:ext cx="11004234" cy="1108953"/>
          </a:xfrm>
          <a:prstGeom prst="rect">
            <a:avLst/>
          </a:prstGeom>
        </p:spPr>
      </p:pic>
    </p:spTree>
    <p:extLst>
      <p:ext uri="{BB962C8B-B14F-4D97-AF65-F5344CB8AC3E}">
        <p14:creationId xmlns:p14="http://schemas.microsoft.com/office/powerpoint/2010/main" val="41936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BA93E7A0-500C-4C40-8FD4-56B368DFD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3804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7873-ED05-4B15-9180-5850830E6762}"/>
              </a:ext>
            </a:extLst>
          </p:cNvPr>
          <p:cNvSpPr>
            <a:spLocks noGrp="1"/>
          </p:cNvSpPr>
          <p:nvPr>
            <p:ph type="title"/>
          </p:nvPr>
        </p:nvSpPr>
        <p:spPr>
          <a:xfrm>
            <a:off x="1198182" y="559813"/>
            <a:ext cx="3988369" cy="2236864"/>
          </a:xfrm>
        </p:spPr>
        <p:txBody>
          <a:bodyPr>
            <a:normAutofit/>
          </a:bodyPr>
          <a:lstStyle/>
          <a:p>
            <a:r>
              <a:rPr lang="en-US" dirty="0"/>
              <a:t>BUS Bitwise Arbitration</a:t>
            </a:r>
          </a:p>
        </p:txBody>
      </p:sp>
      <p:sp>
        <p:nvSpPr>
          <p:cNvPr id="3" name="Content Placeholder 2">
            <a:extLst>
              <a:ext uri="{FF2B5EF4-FFF2-40B4-BE49-F238E27FC236}">
                <a16:creationId xmlns:a16="http://schemas.microsoft.com/office/drawing/2014/main" id="{9F2AFAFB-EC76-4CD3-A267-B29C9B04194C}"/>
              </a:ext>
            </a:extLst>
          </p:cNvPr>
          <p:cNvSpPr>
            <a:spLocks noGrp="1"/>
          </p:cNvSpPr>
          <p:nvPr>
            <p:ph idx="1"/>
          </p:nvPr>
        </p:nvSpPr>
        <p:spPr>
          <a:xfrm>
            <a:off x="1185756" y="2955401"/>
            <a:ext cx="3988112" cy="3157686"/>
          </a:xfrm>
        </p:spPr>
        <p:txBody>
          <a:bodyPr>
            <a:normAutofit/>
          </a:bodyPr>
          <a:lstStyle/>
          <a:p>
            <a:pPr marL="0" indent="0">
              <a:buNone/>
            </a:pPr>
            <a:r>
              <a:rPr lang="en-US" sz="1800"/>
              <a:t>Lets Assume that Two nodes try to access the can bus at the same time .</a:t>
            </a:r>
          </a:p>
          <a:p>
            <a:pPr>
              <a:buFont typeface="Arial" panose="020B0604020202020204" pitchFamily="34" charset="0"/>
              <a:buChar char="•"/>
            </a:pPr>
            <a:r>
              <a:rPr lang="en-US" sz="1800"/>
              <a:t>Node A sends 1011</a:t>
            </a:r>
          </a:p>
          <a:p>
            <a:pPr>
              <a:buFont typeface="Arial" panose="020B0604020202020204" pitchFamily="34" charset="0"/>
              <a:buChar char="•"/>
            </a:pPr>
            <a:r>
              <a:rPr lang="en-US" sz="1800"/>
              <a:t>Node B sends 1001</a:t>
            </a:r>
          </a:p>
          <a:p>
            <a:pPr marL="0" indent="0">
              <a:buNone/>
            </a:pPr>
            <a:endParaRPr lang="en-US" sz="1800"/>
          </a:p>
        </p:txBody>
      </p:sp>
      <p:pic>
        <p:nvPicPr>
          <p:cNvPr id="5" name="Picture 4" descr="A diagram of a number of objects&#10;&#10;Description automatically generated with medium confidence">
            <a:extLst>
              <a:ext uri="{FF2B5EF4-FFF2-40B4-BE49-F238E27FC236}">
                <a16:creationId xmlns:a16="http://schemas.microsoft.com/office/drawing/2014/main" id="{86E8DEF7-132B-4B10-A074-D3B636555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903" y="743753"/>
            <a:ext cx="6387190" cy="5365240"/>
          </a:xfrm>
          <a:prstGeom prst="rect">
            <a:avLst/>
          </a:prstGeom>
        </p:spPr>
      </p:pic>
    </p:spTree>
    <p:extLst>
      <p:ext uri="{BB962C8B-B14F-4D97-AF65-F5344CB8AC3E}">
        <p14:creationId xmlns:p14="http://schemas.microsoft.com/office/powerpoint/2010/main" val="176594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39DB-B840-4F59-9145-9C10CE57EEA6}"/>
              </a:ext>
            </a:extLst>
          </p:cNvPr>
          <p:cNvSpPr>
            <a:spLocks noGrp="1"/>
          </p:cNvSpPr>
          <p:nvPr>
            <p:ph type="title"/>
          </p:nvPr>
        </p:nvSpPr>
        <p:spPr/>
        <p:txBody>
          <a:bodyPr/>
          <a:lstStyle/>
          <a:p>
            <a:r>
              <a:rPr lang="en-US" dirty="0"/>
              <a:t>Types of Attacks</a:t>
            </a:r>
          </a:p>
        </p:txBody>
      </p:sp>
      <p:sp>
        <p:nvSpPr>
          <p:cNvPr id="3" name="Content Placeholder 2">
            <a:extLst>
              <a:ext uri="{FF2B5EF4-FFF2-40B4-BE49-F238E27FC236}">
                <a16:creationId xmlns:a16="http://schemas.microsoft.com/office/drawing/2014/main" id="{4787FC1E-2B71-4514-AA3D-4F563B21E1E2}"/>
              </a:ext>
            </a:extLst>
          </p:cNvPr>
          <p:cNvSpPr>
            <a:spLocks noGrp="1"/>
          </p:cNvSpPr>
          <p:nvPr>
            <p:ph idx="1"/>
          </p:nvPr>
        </p:nvSpPr>
        <p:spPr/>
        <p:txBody>
          <a:bodyPr>
            <a:normAutofit fontScale="70000" lnSpcReduction="20000"/>
          </a:bodyPr>
          <a:lstStyle/>
          <a:p>
            <a:pPr marL="0" indent="0" algn="l">
              <a:buNone/>
            </a:pPr>
            <a:r>
              <a:rPr lang="en-US" b="0" i="0" dirty="0">
                <a:effectLst/>
                <a:latin typeface="Söhne"/>
              </a:rPr>
              <a:t>When an attacker gains access to the Controller Area Network (CAN) bus, there are various types of attacks they can perform to compromise the integrity, confidentiality, or availability of the communication on the bus. Here are three broad types of CAN bus attacks:</a:t>
            </a:r>
          </a:p>
          <a:p>
            <a:pPr algn="l">
              <a:buFont typeface="+mj-lt"/>
              <a:buAutoNum type="arabicPeriod"/>
            </a:pPr>
            <a:r>
              <a:rPr lang="en-US" b="1" i="0" dirty="0">
                <a:effectLst/>
                <a:latin typeface="Söhne"/>
              </a:rPr>
              <a:t>Message Manipulation or Injection:</a:t>
            </a:r>
            <a:endParaRPr lang="en-US" b="0" i="0" dirty="0">
              <a:effectLst/>
              <a:latin typeface="Söhne"/>
            </a:endParaRPr>
          </a:p>
          <a:p>
            <a:pPr lvl="1" algn="l">
              <a:buFont typeface="Arial" panose="020B0604020202020204" pitchFamily="34" charset="0"/>
              <a:buChar char="•"/>
            </a:pPr>
            <a:r>
              <a:rPr lang="en-US" b="0" i="1" dirty="0">
                <a:effectLst/>
                <a:latin typeface="Söhne"/>
              </a:rPr>
              <a:t>Spoofing:</a:t>
            </a:r>
            <a:r>
              <a:rPr lang="en-US" b="0" i="0" dirty="0">
                <a:effectLst/>
                <a:latin typeface="Söhne"/>
              </a:rPr>
              <a:t> The attacker sends messages on the CAN bus pretending to be a legitimate node. This can involve sending falsified sensor data or injecting malicious commands into the network.</a:t>
            </a:r>
          </a:p>
          <a:p>
            <a:pPr lvl="1" algn="l">
              <a:buFont typeface="Arial" panose="020B0604020202020204" pitchFamily="34" charset="0"/>
              <a:buChar char="•"/>
            </a:pPr>
            <a:r>
              <a:rPr lang="en-US" b="0" i="1" dirty="0">
                <a:effectLst/>
                <a:latin typeface="Söhne"/>
              </a:rPr>
              <a:t>Replay Attacks:</a:t>
            </a:r>
            <a:r>
              <a:rPr lang="en-US" b="0" i="0" dirty="0">
                <a:effectLst/>
                <a:latin typeface="Söhne"/>
              </a:rPr>
              <a:t> The attacker records and then retransmits legitimate messages to manipulate the system's behavior. This can be used to repeat certain actions or confuse the system.</a:t>
            </a:r>
          </a:p>
          <a:p>
            <a:pPr algn="l">
              <a:buFont typeface="+mj-lt"/>
              <a:buAutoNum type="arabicPeriod"/>
            </a:pPr>
            <a:r>
              <a:rPr lang="en-US" b="1" i="0" dirty="0">
                <a:effectLst/>
                <a:latin typeface="Söhne"/>
              </a:rPr>
              <a:t>Denial-of-Service (DoS) Attacks:</a:t>
            </a:r>
            <a:endParaRPr lang="en-US" b="0" i="0" dirty="0">
              <a:effectLst/>
              <a:latin typeface="Söhne"/>
            </a:endParaRPr>
          </a:p>
          <a:p>
            <a:pPr lvl="1" algn="l">
              <a:buFont typeface="Arial" panose="020B0604020202020204" pitchFamily="34" charset="0"/>
              <a:buChar char="•"/>
            </a:pPr>
            <a:r>
              <a:rPr lang="en-US" b="0" i="1" dirty="0">
                <a:effectLst/>
                <a:latin typeface="Söhne"/>
              </a:rPr>
              <a:t>Flooding:</a:t>
            </a:r>
            <a:r>
              <a:rPr lang="en-US" b="0" i="0" dirty="0">
                <a:effectLst/>
                <a:latin typeface="Söhne"/>
              </a:rPr>
              <a:t> The attacker floods the CAN bus with a high volume of messages, overwhelming the network and causing legitimate messages to be delayed or lost.</a:t>
            </a:r>
          </a:p>
          <a:p>
            <a:pPr lvl="1" algn="l">
              <a:buFont typeface="Arial" panose="020B0604020202020204" pitchFamily="34" charset="0"/>
              <a:buChar char="•"/>
            </a:pPr>
            <a:r>
              <a:rPr lang="en-US" b="0" i="1" dirty="0">
                <a:effectLst/>
                <a:latin typeface="Söhne"/>
              </a:rPr>
              <a:t>Bus-off Attacks:</a:t>
            </a:r>
            <a:r>
              <a:rPr lang="en-US" b="0" i="0" dirty="0">
                <a:effectLst/>
                <a:latin typeface="Söhne"/>
              </a:rPr>
              <a:t> By repeatedly transmitting faulty or malformed messages, an attacker can force certain nodes on the CAN bus to go into a "bus-off" state, rendering them temporarily or permanently inoperable</a:t>
            </a:r>
            <a:r>
              <a:rPr lang="en-US" b="0" i="0" dirty="0">
                <a:solidFill>
                  <a:srgbClr val="D1D5DB"/>
                </a:solidFill>
                <a:effectLst/>
                <a:latin typeface="Söhne"/>
              </a:rPr>
              <a:t>.</a:t>
            </a:r>
          </a:p>
          <a:p>
            <a:pPr marL="0" indent="0">
              <a:buNone/>
            </a:pPr>
            <a:endParaRPr lang="en-US" dirty="0"/>
          </a:p>
        </p:txBody>
      </p:sp>
    </p:spTree>
    <p:extLst>
      <p:ext uri="{BB962C8B-B14F-4D97-AF65-F5344CB8AC3E}">
        <p14:creationId xmlns:p14="http://schemas.microsoft.com/office/powerpoint/2010/main" val="45809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D4516-A58F-4BB4-972A-5F0FB67CE79C}"/>
              </a:ext>
            </a:extLst>
          </p:cNvPr>
          <p:cNvSpPr>
            <a:spLocks noGrp="1"/>
          </p:cNvSpPr>
          <p:nvPr>
            <p:ph idx="1"/>
          </p:nvPr>
        </p:nvSpPr>
        <p:spPr>
          <a:xfrm>
            <a:off x="1185755" y="1332690"/>
            <a:ext cx="5604997" cy="4780398"/>
          </a:xfrm>
        </p:spPr>
        <p:txBody>
          <a:bodyPr>
            <a:normAutofit/>
          </a:bodyPr>
          <a:lstStyle/>
          <a:p>
            <a:pPr marL="514350" indent="-514350">
              <a:lnSpc>
                <a:spcPct val="100000"/>
              </a:lnSpc>
              <a:buFont typeface="+mj-lt"/>
              <a:buAutoNum type="arabicPeriod" startAt="3"/>
            </a:pPr>
            <a:r>
              <a:rPr lang="en-US" sz="2000" b="1" i="0" dirty="0">
                <a:effectLst/>
                <a:latin typeface="Söhne"/>
              </a:rPr>
              <a:t>Physical Layer Attacks:</a:t>
            </a:r>
          </a:p>
          <a:p>
            <a:pPr lvl="1">
              <a:lnSpc>
                <a:spcPct val="100000"/>
              </a:lnSpc>
              <a:buFont typeface="Arial" panose="020B0604020202020204" pitchFamily="34" charset="0"/>
              <a:buChar char="•"/>
            </a:pPr>
            <a:r>
              <a:rPr lang="en-US" sz="1600" b="0" i="1" dirty="0">
                <a:effectLst/>
                <a:latin typeface="Söhne"/>
              </a:rPr>
              <a:t>Electromagnetic Interference (EMI):</a:t>
            </a:r>
            <a:r>
              <a:rPr lang="en-US" sz="1600" b="0" i="0" dirty="0">
                <a:effectLst/>
                <a:latin typeface="Söhne"/>
              </a:rPr>
              <a:t> Manipulating the physical environment to introduce electromagnetic interference that disrupts the CAN bus communication. This interference can lead to corruption or loss of messages.</a:t>
            </a:r>
          </a:p>
          <a:p>
            <a:pPr lvl="1">
              <a:lnSpc>
                <a:spcPct val="100000"/>
              </a:lnSpc>
              <a:buFont typeface="Arial" panose="020B0604020202020204" pitchFamily="34" charset="0"/>
              <a:buChar char="•"/>
            </a:pPr>
            <a:r>
              <a:rPr lang="en-US" sz="1600" b="0" i="1" dirty="0">
                <a:effectLst/>
                <a:latin typeface="Söhne"/>
              </a:rPr>
              <a:t>Voltage Attacks:</a:t>
            </a:r>
            <a:r>
              <a:rPr lang="en-US" sz="1600" b="0" i="0" dirty="0">
                <a:effectLst/>
                <a:latin typeface="Söhne"/>
              </a:rPr>
              <a:t> Introducing abnormal voltage levels on the bus to disturb or damage connected electronic components. This can be achieved by manipulating power supplies or inducing voltage spikes.</a:t>
            </a:r>
          </a:p>
          <a:p>
            <a:pPr marL="0" indent="0">
              <a:lnSpc>
                <a:spcPct val="100000"/>
              </a:lnSpc>
              <a:buNone/>
            </a:pPr>
            <a:r>
              <a:rPr lang="en-US" sz="1600" b="0" i="0" dirty="0">
                <a:effectLst/>
                <a:latin typeface="Söhne"/>
              </a:rPr>
              <a:t>It's important to note that these attacks can have serious consequences, particularly in automotive and industrial contexts where CAN bus is widely used. As a result, securing the CAN bus against unauthorized access and implementing measures to detect and mitigate potential attacks is crucial for maintaining the overall security and reliability of systems relying on this communication protocol.</a:t>
            </a:r>
          </a:p>
          <a:p>
            <a:pPr marL="0" indent="0">
              <a:lnSpc>
                <a:spcPct val="100000"/>
              </a:lnSpc>
              <a:buNone/>
            </a:pPr>
            <a:endParaRPr lang="en-US" sz="1400" dirty="0"/>
          </a:p>
        </p:txBody>
      </p:sp>
      <p:pic>
        <p:nvPicPr>
          <p:cNvPr id="5" name="Picture 4" descr="A diagram of a system&#10;&#10;Description automatically generated">
            <a:extLst>
              <a:ext uri="{FF2B5EF4-FFF2-40B4-BE49-F238E27FC236}">
                <a16:creationId xmlns:a16="http://schemas.microsoft.com/office/drawing/2014/main" id="{FE5CAC9A-AAE8-4B93-BE86-4EF5AA626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627" y="2206675"/>
            <a:ext cx="4817466" cy="2439395"/>
          </a:xfrm>
          <a:prstGeom prst="rect">
            <a:avLst/>
          </a:prstGeom>
        </p:spPr>
      </p:pic>
    </p:spTree>
    <p:extLst>
      <p:ext uri="{BB962C8B-B14F-4D97-AF65-F5344CB8AC3E}">
        <p14:creationId xmlns:p14="http://schemas.microsoft.com/office/powerpoint/2010/main" val="23656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64F8-B656-488D-9958-BAEA03897258}"/>
              </a:ext>
            </a:extLst>
          </p:cNvPr>
          <p:cNvSpPr>
            <a:spLocks noGrp="1"/>
          </p:cNvSpPr>
          <p:nvPr>
            <p:ph type="title"/>
          </p:nvPr>
        </p:nvSpPr>
        <p:spPr>
          <a:xfrm>
            <a:off x="838200" y="365126"/>
            <a:ext cx="10515600" cy="822652"/>
          </a:xfrm>
        </p:spPr>
        <p:txBody>
          <a:bodyPr/>
          <a:lstStyle/>
          <a:p>
            <a:r>
              <a:rPr lang="en-US" dirty="0"/>
              <a:t>Attacks on CAN Bus : </a:t>
            </a:r>
          </a:p>
        </p:txBody>
      </p:sp>
      <p:sp>
        <p:nvSpPr>
          <p:cNvPr id="3" name="Content Placeholder 2">
            <a:extLst>
              <a:ext uri="{FF2B5EF4-FFF2-40B4-BE49-F238E27FC236}">
                <a16:creationId xmlns:a16="http://schemas.microsoft.com/office/drawing/2014/main" id="{6DE0FEA9-BD1C-4A66-9CC7-0366E1F17A9F}"/>
              </a:ext>
            </a:extLst>
          </p:cNvPr>
          <p:cNvSpPr>
            <a:spLocks noGrp="1"/>
          </p:cNvSpPr>
          <p:nvPr>
            <p:ph idx="1"/>
          </p:nvPr>
        </p:nvSpPr>
        <p:spPr>
          <a:xfrm>
            <a:off x="838200" y="1348033"/>
            <a:ext cx="10515600" cy="5144841"/>
          </a:xfrm>
        </p:spPr>
        <p:txBody>
          <a:bodyPr>
            <a:normAutofit fontScale="77500" lnSpcReduction="20000"/>
          </a:bodyPr>
          <a:lstStyle/>
          <a:p>
            <a:pPr marL="0" indent="0" algn="l">
              <a:buNone/>
            </a:pPr>
            <a:r>
              <a:rPr lang="en-US" b="0" i="0" dirty="0">
                <a:effectLst/>
                <a:latin typeface="Söhne"/>
              </a:rPr>
              <a:t>Certainly, let's delve into explanations for each of the mentioned attacks on the Controller Area Network (CAN) bus:</a:t>
            </a:r>
          </a:p>
          <a:p>
            <a:pPr algn="l">
              <a:buFont typeface="+mj-lt"/>
              <a:buAutoNum type="arabicPeriod"/>
            </a:pPr>
            <a:r>
              <a:rPr lang="en-US" b="1" i="0" dirty="0">
                <a:effectLst/>
                <a:latin typeface="Söhne"/>
              </a:rPr>
              <a:t>Bus Flood Attack:</a:t>
            </a:r>
            <a:endParaRPr lang="en-US" b="0" i="0" dirty="0">
              <a:effectLst/>
              <a:latin typeface="Söhne"/>
            </a:endParaRPr>
          </a:p>
          <a:p>
            <a:pPr lvl="1" algn="l">
              <a:buFont typeface="Wingdings" panose="05000000000000000000" pitchFamily="2" charset="2"/>
              <a:buChar char="q"/>
            </a:pPr>
            <a:r>
              <a:rPr lang="en-US" b="1" i="0" dirty="0">
                <a:effectLst/>
                <a:latin typeface="Söhne"/>
              </a:rPr>
              <a:t>Description:</a:t>
            </a:r>
            <a:r>
              <a:rPr lang="en-US" b="0" i="0" dirty="0">
                <a:effectLst/>
                <a:latin typeface="Söhne"/>
              </a:rPr>
              <a:t> In a Bus Flood Attack, the attacker floods the CAN bus with a high volume of messages, overwhelming the network.</a:t>
            </a:r>
          </a:p>
          <a:p>
            <a:pPr lvl="1" algn="l">
              <a:buFont typeface="Wingdings" panose="05000000000000000000" pitchFamily="2" charset="2"/>
              <a:buChar char="q"/>
            </a:pPr>
            <a:r>
              <a:rPr lang="en-US" b="1" i="0" dirty="0">
                <a:effectLst/>
                <a:latin typeface="Söhne"/>
              </a:rPr>
              <a:t>Objective:</a:t>
            </a:r>
            <a:r>
              <a:rPr lang="en-US" b="0" i="0" dirty="0">
                <a:effectLst/>
                <a:latin typeface="Söhne"/>
              </a:rPr>
              <a:t> The primary goal is to disrupt normal communication on the CAN bus by consuming the available bandwidth, causing legitimate messages to be delayed or lost.</a:t>
            </a:r>
          </a:p>
          <a:p>
            <a:pPr lvl="1" algn="l">
              <a:buFont typeface="Wingdings" panose="05000000000000000000" pitchFamily="2" charset="2"/>
              <a:buChar char="q"/>
            </a:pPr>
            <a:r>
              <a:rPr lang="en-US" b="1" i="0" dirty="0">
                <a:effectLst/>
                <a:latin typeface="Söhne"/>
              </a:rPr>
              <a:t>Impact:</a:t>
            </a:r>
            <a:r>
              <a:rPr lang="en-US" b="0" i="0" dirty="0">
                <a:effectLst/>
                <a:latin typeface="Söhne"/>
              </a:rPr>
              <a:t> This can lead to performance degradation and potential malfunctions in systems that rely on timely and accurate communication.</a:t>
            </a:r>
          </a:p>
          <a:p>
            <a:pPr algn="l">
              <a:buFont typeface="+mj-lt"/>
              <a:buAutoNum type="arabicPeriod"/>
            </a:pPr>
            <a:r>
              <a:rPr lang="en-US" b="1" i="0" dirty="0">
                <a:effectLst/>
                <a:latin typeface="Söhne"/>
              </a:rPr>
              <a:t>Simple Frame Spoofing:</a:t>
            </a:r>
            <a:endParaRPr lang="en-US" b="0" i="0" dirty="0">
              <a:effectLst/>
              <a:latin typeface="Söhne"/>
            </a:endParaRPr>
          </a:p>
          <a:p>
            <a:pPr lvl="1" algn="l">
              <a:buFont typeface="Wingdings" panose="05000000000000000000" pitchFamily="2" charset="2"/>
              <a:buChar char="q"/>
            </a:pPr>
            <a:r>
              <a:rPr lang="en-US" b="1" i="0" dirty="0">
                <a:effectLst/>
                <a:latin typeface="Söhne"/>
              </a:rPr>
              <a:t>Description:</a:t>
            </a:r>
            <a:r>
              <a:rPr lang="en-US" b="0" i="0" dirty="0">
                <a:effectLst/>
                <a:latin typeface="Söhne"/>
              </a:rPr>
              <a:t> In Simple Frame Spoofing, the attacker sends unauthorized messages onto the CAN bus by mimicking the format of legitimate messages.</a:t>
            </a:r>
          </a:p>
          <a:p>
            <a:pPr lvl="1" algn="l">
              <a:buFont typeface="Wingdings" panose="05000000000000000000" pitchFamily="2" charset="2"/>
              <a:buChar char="q"/>
            </a:pPr>
            <a:r>
              <a:rPr lang="en-US" b="1" i="0" dirty="0">
                <a:effectLst/>
                <a:latin typeface="Söhne"/>
              </a:rPr>
              <a:t>Objective:</a:t>
            </a:r>
            <a:r>
              <a:rPr lang="en-US" b="0" i="0" dirty="0">
                <a:effectLst/>
                <a:latin typeface="Söhne"/>
              </a:rPr>
              <a:t> The goal is to inject false information or commands into the network, potentially causing the receiving nodes to act on the malicious data.</a:t>
            </a:r>
          </a:p>
          <a:p>
            <a:pPr lvl="1" algn="l">
              <a:buFont typeface="Wingdings" panose="05000000000000000000" pitchFamily="2" charset="2"/>
              <a:buChar char="q"/>
            </a:pPr>
            <a:r>
              <a:rPr lang="en-US" b="1" i="0" dirty="0">
                <a:effectLst/>
                <a:latin typeface="Söhne"/>
              </a:rPr>
              <a:t>Impact:</a:t>
            </a:r>
            <a:r>
              <a:rPr lang="en-US" b="0" i="0" dirty="0">
                <a:effectLst/>
                <a:latin typeface="Söhne"/>
              </a:rPr>
              <a:t> This type of attack can lead to incorrect system behavior, as nodes may respond to or act upon falsified information</a:t>
            </a:r>
            <a:r>
              <a:rPr lang="en-US" b="0" i="0" dirty="0">
                <a:solidFill>
                  <a:srgbClr val="D1D5DB"/>
                </a:solidFill>
                <a:effectLst/>
                <a:latin typeface="Söhne"/>
              </a:rPr>
              <a:t>.</a:t>
            </a:r>
          </a:p>
          <a:p>
            <a:pPr marL="0" indent="0">
              <a:buNone/>
            </a:pPr>
            <a:endParaRPr lang="en-US" dirty="0"/>
          </a:p>
        </p:txBody>
      </p:sp>
    </p:spTree>
    <p:extLst>
      <p:ext uri="{BB962C8B-B14F-4D97-AF65-F5344CB8AC3E}">
        <p14:creationId xmlns:p14="http://schemas.microsoft.com/office/powerpoint/2010/main" val="3610711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59ADF-F2FD-482D-BCFC-A9B37D24C776}"/>
              </a:ext>
            </a:extLst>
          </p:cNvPr>
          <p:cNvSpPr>
            <a:spLocks noGrp="1"/>
          </p:cNvSpPr>
          <p:nvPr>
            <p:ph idx="1"/>
          </p:nvPr>
        </p:nvSpPr>
        <p:spPr>
          <a:xfrm>
            <a:off x="838200" y="719847"/>
            <a:ext cx="10515600" cy="2869659"/>
          </a:xfrm>
        </p:spPr>
        <p:txBody>
          <a:bodyPr>
            <a:normAutofit/>
          </a:bodyPr>
          <a:lstStyle/>
          <a:p>
            <a:pPr marL="514350" indent="-514350" algn="l">
              <a:buFont typeface="+mj-lt"/>
              <a:buAutoNum type="arabicPeriod" startAt="3"/>
            </a:pPr>
            <a:r>
              <a:rPr lang="en-US" sz="2400" b="1" i="0" dirty="0">
                <a:effectLst/>
                <a:latin typeface="Söhne"/>
              </a:rPr>
              <a:t>Adaptive Spoofing:</a:t>
            </a:r>
            <a:endParaRPr lang="en-US" sz="2400" b="0" i="0" dirty="0">
              <a:effectLst/>
              <a:latin typeface="Söhne"/>
            </a:endParaRPr>
          </a:p>
          <a:p>
            <a:pPr lvl="1" algn="l">
              <a:buFont typeface="Wingdings" panose="05000000000000000000" pitchFamily="2" charset="2"/>
              <a:buChar char="q"/>
            </a:pPr>
            <a:r>
              <a:rPr lang="en-US" sz="1800" b="1" i="0" dirty="0">
                <a:effectLst/>
                <a:latin typeface="Söhne"/>
              </a:rPr>
              <a:t>Description:</a:t>
            </a:r>
            <a:r>
              <a:rPr lang="en-US" sz="1800" b="0" i="0" dirty="0">
                <a:effectLst/>
                <a:latin typeface="Söhne"/>
              </a:rPr>
              <a:t> Adaptive Spoofing is a more sophisticated form of frame spoofing where the attacker dynamically adjusts their attack strategy based on the responses and behavior of the targeted system.</a:t>
            </a:r>
          </a:p>
          <a:p>
            <a:pPr lvl="1" algn="l">
              <a:buFont typeface="Wingdings" panose="05000000000000000000" pitchFamily="2" charset="2"/>
              <a:buChar char="q"/>
            </a:pPr>
            <a:r>
              <a:rPr lang="en-US" sz="1800" b="1" i="0" dirty="0">
                <a:effectLst/>
                <a:latin typeface="Söhne"/>
              </a:rPr>
              <a:t>Objective:</a:t>
            </a:r>
            <a:r>
              <a:rPr lang="en-US" sz="1800" b="0" i="0" dirty="0">
                <a:effectLst/>
                <a:latin typeface="Söhne"/>
              </a:rPr>
              <a:t> The attacker adapts their spoofed messages to evade detection and more effectively manipulate the system over time.</a:t>
            </a:r>
          </a:p>
          <a:p>
            <a:pPr lvl="1" algn="l">
              <a:buFont typeface="Wingdings" panose="05000000000000000000" pitchFamily="2" charset="2"/>
              <a:buChar char="q"/>
            </a:pPr>
            <a:r>
              <a:rPr lang="en-US" sz="1800" b="1" i="0" dirty="0">
                <a:effectLst/>
                <a:latin typeface="Söhne"/>
              </a:rPr>
              <a:t>Impact:</a:t>
            </a:r>
            <a:r>
              <a:rPr lang="en-US" sz="1800" b="0" i="0" dirty="0">
                <a:effectLst/>
                <a:latin typeface="Söhne"/>
              </a:rPr>
              <a:t> Adaptive Spoofing can be challenging to detect because the attacker modifies their tactics, making it harder for security measures to identify and prevent the malicious activity.</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7995A05B-9734-49AB-894C-9BC900C5F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1" y="3429000"/>
            <a:ext cx="9441998" cy="2348271"/>
          </a:xfrm>
          <a:prstGeom prst="rect">
            <a:avLst/>
          </a:prstGeom>
        </p:spPr>
      </p:pic>
    </p:spTree>
    <p:extLst>
      <p:ext uri="{BB962C8B-B14F-4D97-AF65-F5344CB8AC3E}">
        <p14:creationId xmlns:p14="http://schemas.microsoft.com/office/powerpoint/2010/main" val="5392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5" name="Freeform: Shape 4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7" name="Freeform: Shape 4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0" name="Freeform: Shape 4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9" name="Freeform: Shape 5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7" name="Rectangle 6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 name="Rectangle 6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1"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2" name="Freeform: Shape 71">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Freeform: Shape 72">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DB26E06-A6F4-4AD9-83F0-48BFD90C9A01}"/>
              </a:ext>
            </a:extLst>
          </p:cNvPr>
          <p:cNvSpPr>
            <a:spLocks noGrp="1"/>
          </p:cNvSpPr>
          <p:nvPr>
            <p:ph type="title"/>
          </p:nvPr>
        </p:nvSpPr>
        <p:spPr>
          <a:xfrm>
            <a:off x="1005653" y="744909"/>
            <a:ext cx="5471347" cy="5427291"/>
          </a:xfrm>
        </p:spPr>
        <p:txBody>
          <a:bodyPr vert="horz" lIns="91440" tIns="45720" rIns="91440" bIns="45720" rtlCol="0" anchor="b">
            <a:normAutofit/>
          </a:bodyPr>
          <a:lstStyle/>
          <a:p>
            <a:pPr>
              <a:lnSpc>
                <a:spcPct val="90000"/>
              </a:lnSpc>
            </a:pPr>
            <a:r>
              <a:rPr lang="en-US" sz="1400" b="0" i="1" kern="1200" dirty="0">
                <a:solidFill>
                  <a:schemeClr val="tx2"/>
                </a:solidFill>
                <a:effectLst/>
                <a:latin typeface="+mj-lt"/>
                <a:ea typeface="+mj-ea"/>
                <a:cs typeface="+mj-cs"/>
              </a:rPr>
              <a:t>(</a:t>
            </a:r>
            <a:r>
              <a:rPr lang="en-US" sz="2000" b="0" i="1" kern="1200" dirty="0">
                <a:solidFill>
                  <a:schemeClr val="tx2"/>
                </a:solidFill>
                <a:effectLst/>
                <a:latin typeface="+mj-lt"/>
                <a:ea typeface="+mj-ea"/>
                <a:cs typeface="+mj-cs"/>
              </a:rPr>
              <a:t>1) DoS Attack.</a:t>
            </a:r>
            <a:r>
              <a:rPr lang="en-US" sz="2000" b="0" i="0" kern="1200" dirty="0">
                <a:solidFill>
                  <a:schemeClr val="tx2"/>
                </a:solidFill>
                <a:effectLst/>
                <a:latin typeface="+mj-lt"/>
                <a:ea typeface="+mj-ea"/>
                <a:cs typeface="+mj-cs"/>
              </a:rPr>
              <a:t> All ECU nodes share the same bus resources, and no node is under the administrator’s control. In this case, a malicious ECU can increase the bus occupancy without following the bus protocol, causing delays, or even suspending other messages. Therefore, hackers can implement DoS attacks by injecting high-priority messages into the bus in a short time, thus preventing the delivery of other CAN messages. An example of the DoS attack is depicted in Figure </a:t>
            </a:r>
            <a:r>
              <a:rPr lang="en-US" sz="2000" b="0" i="0" u="none" strike="noStrike" kern="1200" dirty="0">
                <a:solidFill>
                  <a:schemeClr val="tx2"/>
                </a:solidFill>
                <a:effectLst/>
                <a:latin typeface="+mj-lt"/>
                <a:ea typeface="+mj-ea"/>
                <a:cs typeface="+mj-cs"/>
                <a:hlinkClick r:id="rId2"/>
              </a:rPr>
              <a:t>3</a:t>
            </a:r>
            <a:r>
              <a:rPr lang="en-US" sz="2000" b="0" i="0" kern="1200" dirty="0">
                <a:solidFill>
                  <a:schemeClr val="tx2"/>
                </a:solidFill>
                <a:effectLst/>
                <a:latin typeface="+mj-lt"/>
                <a:ea typeface="+mj-ea"/>
                <a:cs typeface="+mj-cs"/>
              </a:rPr>
              <a:t>. The bus messages with higher priority (e.g., ID = 0x000) were randomly injected into the typical message traces at high speed. For example, a DoS attack can be implemented by injecting packets with an ID of 0x000 at a rate that is ten times the regular message interval</a:t>
            </a:r>
            <a:endParaRPr lang="en-US" sz="1400" kern="1200" dirty="0">
              <a:solidFill>
                <a:schemeClr val="tx2"/>
              </a:solidFill>
              <a:latin typeface="+mj-lt"/>
              <a:ea typeface="+mj-ea"/>
              <a:cs typeface="+mj-cs"/>
            </a:endParaRPr>
          </a:p>
        </p:txBody>
      </p:sp>
      <p:grpSp>
        <p:nvGrpSpPr>
          <p:cNvPr id="81"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82" name="Straight Connector 81">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Content Placeholder 4" descr="A diagram of a number&#10;&#10;Description automatically generated">
            <a:extLst>
              <a:ext uri="{FF2B5EF4-FFF2-40B4-BE49-F238E27FC236}">
                <a16:creationId xmlns:a16="http://schemas.microsoft.com/office/drawing/2014/main" id="{E00E2FB7-DFF3-45FD-8CD2-92AD4B838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998" y="1950993"/>
            <a:ext cx="5468264" cy="2619205"/>
          </a:xfrm>
          <a:prstGeom prst="rect">
            <a:avLst/>
          </a:prstGeom>
        </p:spPr>
      </p:pic>
      <p:grpSp>
        <p:nvGrpSpPr>
          <p:cNvPr id="85"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6" name="Freeform: Shape 85">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7"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88">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8" name="Freeform: Shape 87">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3626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3" name="Freeform: Shape 19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95" name="Freeform: Shape 19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97" name="Freeform: Shape 19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0" name="Freeform: Shape 19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1" name="Freeform: Shape 20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2" name="Freeform: Shape 20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3" name="Freeform: Shape 20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0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09" name="Freeform: Shape 20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0" name="Freeform: Shape 20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1" name="Freeform: Shape 21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2" name="Freeform: Shape 21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3" name="Freeform: Shape 21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4" name="Freeform: Shape 21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5" name="Freeform: Shape 21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17" name="Rectangle 2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9" name="Rectangle 21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9C7F398-E412-4CA5-B0A0-804722B7652C}"/>
              </a:ext>
            </a:extLst>
          </p:cNvPr>
          <p:cNvSpPr>
            <a:spLocks noGrp="1"/>
          </p:cNvSpPr>
          <p:nvPr>
            <p:ph type="title"/>
          </p:nvPr>
        </p:nvSpPr>
        <p:spPr>
          <a:xfrm>
            <a:off x="996275" y="4071961"/>
            <a:ext cx="10156658" cy="2444871"/>
          </a:xfrm>
        </p:spPr>
        <p:txBody>
          <a:bodyPr vert="horz" lIns="91440" tIns="45720" rIns="91440" bIns="45720" rtlCol="0" anchor="ctr">
            <a:normAutofit fontScale="90000"/>
          </a:bodyPr>
          <a:lstStyle/>
          <a:p>
            <a:pPr>
              <a:lnSpc>
                <a:spcPct val="90000"/>
              </a:lnSpc>
            </a:pPr>
            <a:r>
              <a:rPr lang="en-US" sz="1800" b="0" i="1" kern="1200" dirty="0">
                <a:solidFill>
                  <a:schemeClr val="tx2"/>
                </a:solidFill>
                <a:effectLst/>
                <a:latin typeface="+mj-lt"/>
                <a:ea typeface="+mj-ea"/>
                <a:cs typeface="+mj-cs"/>
              </a:rPr>
              <a:t>(2) Fuzzy Attack</a:t>
            </a:r>
            <a:r>
              <a:rPr lang="en-US" sz="1800" b="0" i="0" kern="1200" dirty="0">
                <a:solidFill>
                  <a:schemeClr val="tx2"/>
                </a:solidFill>
                <a:effectLst/>
                <a:latin typeface="+mj-lt"/>
                <a:ea typeface="+mj-ea"/>
                <a:cs typeface="+mj-cs"/>
              </a:rPr>
              <a:t>. A fuzzy attack indicates that an attacker sends random compromised IDs and data to the CAN network at any time, even if the attacker does not have any specific information about the victim. The attacker is only required to send a malicious message in the same form as a normal CAN message all the time, and the vehicle may be successfully attacked. Unlike a DoS attack, the fuzzy attack paralyzes the vehicle’s functionality or causes an abnormal ECU reaction instead of preventing regular message delivery by occupying the bus. Therefore, fuzzing attack messages consisting of random IDs and data are randomly inserted into the regular CAN bus traffic. An example of the attack is shown in Figure </a:t>
            </a:r>
            <a:r>
              <a:rPr lang="en-US" sz="1800" b="0" i="0" u="none" strike="noStrike" kern="1200" dirty="0">
                <a:solidFill>
                  <a:schemeClr val="tx2"/>
                </a:solidFill>
                <a:effectLst/>
                <a:latin typeface="+mj-lt"/>
                <a:ea typeface="+mj-ea"/>
                <a:cs typeface="+mj-cs"/>
                <a:hlinkClick r:id="rId2"/>
              </a:rPr>
              <a:t>4</a:t>
            </a:r>
            <a:r>
              <a:rPr lang="en-US" sz="1800" b="0" i="0" kern="1200" dirty="0">
                <a:solidFill>
                  <a:schemeClr val="tx2"/>
                </a:solidFill>
                <a:effectLst/>
                <a:latin typeface="+mj-lt"/>
                <a:ea typeface="+mj-ea"/>
                <a:cs typeface="+mj-cs"/>
              </a:rPr>
              <a:t>. When the fuzz attack was implemented on the test vehicle, the vehicle randomly performed abnormal reactions, such as abnormal engine noise, flashing lights, abnormal increase in power, and gear switching</a:t>
            </a:r>
            <a:endParaRPr lang="en-US" sz="1800" kern="1200" dirty="0">
              <a:solidFill>
                <a:schemeClr val="tx2"/>
              </a:solidFill>
              <a:latin typeface="+mj-lt"/>
              <a:ea typeface="+mj-ea"/>
              <a:cs typeface="+mj-cs"/>
            </a:endParaRPr>
          </a:p>
        </p:txBody>
      </p:sp>
      <p:grpSp>
        <p:nvGrpSpPr>
          <p:cNvPr id="221" name="Bottom Right">
            <a:extLst>
              <a:ext uri="{FF2B5EF4-FFF2-40B4-BE49-F238E27FC236}">
                <a16:creationId xmlns:a16="http://schemas.microsoft.com/office/drawing/2014/main" id="{AAADD158-DBEF-4619-921F-66286DC85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22" name="Freeform: Shape 221">
              <a:extLst>
                <a:ext uri="{FF2B5EF4-FFF2-40B4-BE49-F238E27FC236}">
                  <a16:creationId xmlns:a16="http://schemas.microsoft.com/office/drawing/2014/main" id="{10F74E37-420E-4FCF-B356-70EE8C76A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3" name="Graphic 157">
              <a:extLst>
                <a:ext uri="{FF2B5EF4-FFF2-40B4-BE49-F238E27FC236}">
                  <a16:creationId xmlns:a16="http://schemas.microsoft.com/office/drawing/2014/main" id="{AF2A90D0-84DD-435D-8450-CC8832588F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25" name="Freeform: Shape 224">
                <a:extLst>
                  <a:ext uri="{FF2B5EF4-FFF2-40B4-BE49-F238E27FC236}">
                    <a16:creationId xmlns:a16="http://schemas.microsoft.com/office/drawing/2014/main" id="{01D66A5A-6F95-42EB-A8FB-F0FDB586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6" name="Freeform: Shape 225">
                <a:extLst>
                  <a:ext uri="{FF2B5EF4-FFF2-40B4-BE49-F238E27FC236}">
                    <a16:creationId xmlns:a16="http://schemas.microsoft.com/office/drawing/2014/main" id="{41C05B37-5F4E-496D-A777-BAF4C6DD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7" name="Freeform: Shape 226">
                <a:extLst>
                  <a:ext uri="{FF2B5EF4-FFF2-40B4-BE49-F238E27FC236}">
                    <a16:creationId xmlns:a16="http://schemas.microsoft.com/office/drawing/2014/main" id="{1DAF3F6F-83C8-4B74-A374-7D31145DB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8" name="Freeform: Shape 227">
                <a:extLst>
                  <a:ext uri="{FF2B5EF4-FFF2-40B4-BE49-F238E27FC236}">
                    <a16:creationId xmlns:a16="http://schemas.microsoft.com/office/drawing/2014/main" id="{37AB32D3-42C3-4F76-87A0-8BE470E0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9" name="Freeform: Shape 228">
                <a:extLst>
                  <a:ext uri="{FF2B5EF4-FFF2-40B4-BE49-F238E27FC236}">
                    <a16:creationId xmlns:a16="http://schemas.microsoft.com/office/drawing/2014/main" id="{31233605-96B6-4ADF-ADF3-17C2919FC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0" name="Freeform: Shape 229">
                <a:extLst>
                  <a:ext uri="{FF2B5EF4-FFF2-40B4-BE49-F238E27FC236}">
                    <a16:creationId xmlns:a16="http://schemas.microsoft.com/office/drawing/2014/main" id="{C2EAC274-C24B-4EA3-9493-905A0C339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1" name="Freeform: Shape 230">
                <a:extLst>
                  <a:ext uri="{FF2B5EF4-FFF2-40B4-BE49-F238E27FC236}">
                    <a16:creationId xmlns:a16="http://schemas.microsoft.com/office/drawing/2014/main" id="{564C99D7-7436-48A9-9970-99CB2AA4E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24" name="Freeform: Shape 223">
              <a:extLst>
                <a:ext uri="{FF2B5EF4-FFF2-40B4-BE49-F238E27FC236}">
                  <a16:creationId xmlns:a16="http://schemas.microsoft.com/office/drawing/2014/main" id="{E6EDE116-64B9-4956-B444-9C25BD802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Content Placeholder 4" descr="A diagram of a number&#10;&#10;Description automatically generated with medium confidence">
            <a:extLst>
              <a:ext uri="{FF2B5EF4-FFF2-40B4-BE49-F238E27FC236}">
                <a16:creationId xmlns:a16="http://schemas.microsoft.com/office/drawing/2014/main" id="{FD7EF627-CB8A-442C-B946-96F61989FE16}"/>
              </a:ext>
            </a:extLst>
          </p:cNvPr>
          <p:cNvPicPr>
            <a:picLocks noChangeAspect="1"/>
          </p:cNvPicPr>
          <p:nvPr/>
        </p:nvPicPr>
        <p:blipFill rotWithShape="1">
          <a:blip r:embed="rId3">
            <a:extLst>
              <a:ext uri="{28A0092B-C50C-407E-A947-70E740481C1C}">
                <a14:useLocalDpi xmlns:a14="http://schemas.microsoft.com/office/drawing/2010/main" val="0"/>
              </a:ext>
            </a:extLst>
          </a:blip>
          <a:srcRect l="8210" r="1384"/>
          <a:stretch/>
        </p:blipFill>
        <p:spPr>
          <a:xfrm>
            <a:off x="1039066" y="544096"/>
            <a:ext cx="10113867" cy="3356149"/>
          </a:xfrm>
          <a:prstGeom prst="rect">
            <a:avLst/>
          </a:prstGeom>
        </p:spPr>
      </p:pic>
      <p:grpSp>
        <p:nvGrpSpPr>
          <p:cNvPr id="233" name="Top left">
            <a:extLst>
              <a:ext uri="{FF2B5EF4-FFF2-40B4-BE49-F238E27FC236}">
                <a16:creationId xmlns:a16="http://schemas.microsoft.com/office/drawing/2014/main" id="{3BA20DD8-870F-4B86-8891-FE2298D59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34" name="Freeform: Shape 233">
              <a:extLst>
                <a:ext uri="{FF2B5EF4-FFF2-40B4-BE49-F238E27FC236}">
                  <a16:creationId xmlns:a16="http://schemas.microsoft.com/office/drawing/2014/main" id="{0673756A-824F-4024-8667-6DF99CF87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5" name="Freeform: Shape 234">
              <a:extLst>
                <a:ext uri="{FF2B5EF4-FFF2-40B4-BE49-F238E27FC236}">
                  <a16:creationId xmlns:a16="http://schemas.microsoft.com/office/drawing/2014/main" id="{2D40DDDB-25F7-4BCA-8DAA-EB0A66F6A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6" name="Freeform: Shape 235">
              <a:extLst>
                <a:ext uri="{FF2B5EF4-FFF2-40B4-BE49-F238E27FC236}">
                  <a16:creationId xmlns:a16="http://schemas.microsoft.com/office/drawing/2014/main" id="{BF3F0566-563E-4E63-9391-D10A3F69C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7" name="Freeform: Shape 236">
              <a:extLst>
                <a:ext uri="{FF2B5EF4-FFF2-40B4-BE49-F238E27FC236}">
                  <a16:creationId xmlns:a16="http://schemas.microsoft.com/office/drawing/2014/main" id="{C47219CC-B94A-486B-9C21-AD5AFCEA2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38" name="Freeform: Shape 237">
              <a:extLst>
                <a:ext uri="{FF2B5EF4-FFF2-40B4-BE49-F238E27FC236}">
                  <a16:creationId xmlns:a16="http://schemas.microsoft.com/office/drawing/2014/main" id="{F929777E-6FCE-431C-90F9-04DE7377B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9" name="Freeform: Shape 238">
              <a:extLst>
                <a:ext uri="{FF2B5EF4-FFF2-40B4-BE49-F238E27FC236}">
                  <a16:creationId xmlns:a16="http://schemas.microsoft.com/office/drawing/2014/main" id="{A3D1AE04-E575-4EDD-9E2F-DF5719765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0" name="Freeform: Shape 239">
              <a:extLst>
                <a:ext uri="{FF2B5EF4-FFF2-40B4-BE49-F238E27FC236}">
                  <a16:creationId xmlns:a16="http://schemas.microsoft.com/office/drawing/2014/main" id="{14E45D2D-8569-463F-A138-C93856E50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1" name="Freeform: Shape 240">
              <a:extLst>
                <a:ext uri="{FF2B5EF4-FFF2-40B4-BE49-F238E27FC236}">
                  <a16:creationId xmlns:a16="http://schemas.microsoft.com/office/drawing/2014/main" id="{A14B1DE3-6A04-46C5-AA21-2CD1ECB7A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43" name="Cross">
            <a:extLst>
              <a:ext uri="{FF2B5EF4-FFF2-40B4-BE49-F238E27FC236}">
                <a16:creationId xmlns:a16="http://schemas.microsoft.com/office/drawing/2014/main" id="{D8D0BCA7-5D07-40EB-956A-AA4D8F9BC9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44" name="Straight Connector 243">
              <a:extLst>
                <a:ext uri="{FF2B5EF4-FFF2-40B4-BE49-F238E27FC236}">
                  <a16:creationId xmlns:a16="http://schemas.microsoft.com/office/drawing/2014/main" id="{CB608C62-539E-421C-970C-BA8BD0427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5" name="Straight Connector 244">
              <a:extLst>
                <a:ext uri="{FF2B5EF4-FFF2-40B4-BE49-F238E27FC236}">
                  <a16:creationId xmlns:a16="http://schemas.microsoft.com/office/drawing/2014/main" id="{FA9C47D5-9606-4C9A-8109-E22BCC400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20707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D5DB9-16C3-4B0F-AF81-CC79686209D6}"/>
              </a:ext>
            </a:extLst>
          </p:cNvPr>
          <p:cNvSpPr>
            <a:spLocks noGrp="1"/>
          </p:cNvSpPr>
          <p:nvPr>
            <p:ph idx="1"/>
          </p:nvPr>
        </p:nvSpPr>
        <p:spPr>
          <a:xfrm>
            <a:off x="838200" y="339365"/>
            <a:ext cx="10515600" cy="5837598"/>
          </a:xfrm>
        </p:spPr>
        <p:txBody>
          <a:bodyPr/>
          <a:lstStyle/>
          <a:p>
            <a:pPr marL="0" indent="0">
              <a:buNone/>
            </a:pPr>
            <a:r>
              <a:rPr lang="en-US" dirty="0"/>
              <a:t>The CAN packets are contained in a message: each message is composed by following values:</a:t>
            </a:r>
          </a:p>
          <a:p>
            <a:pPr marL="0" indent="0">
              <a:buNone/>
            </a:pPr>
            <a:r>
              <a:rPr lang="en-US" dirty="0"/>
              <a:t>• Timestamp : recorded time (s);</a:t>
            </a:r>
          </a:p>
          <a:p>
            <a:pPr marL="0" indent="0">
              <a:buNone/>
            </a:pPr>
            <a:r>
              <a:rPr lang="en-US" dirty="0"/>
              <a:t>• CAN ID : identifier of CAN message in HEX (i.e., 03B1); </a:t>
            </a:r>
          </a:p>
          <a:p>
            <a:pPr marL="0" indent="0">
              <a:buNone/>
            </a:pPr>
            <a:r>
              <a:rPr lang="en-US" dirty="0"/>
              <a:t>• DLC : number of data bytes, from 0 to 8; </a:t>
            </a:r>
          </a:p>
          <a:p>
            <a:pPr marL="0" indent="0">
              <a:buNone/>
            </a:pPr>
            <a:r>
              <a:rPr lang="en-US" dirty="0"/>
              <a:t>• DATA[0 7] : data value (byte)</a:t>
            </a:r>
          </a:p>
        </p:txBody>
      </p:sp>
      <p:pic>
        <p:nvPicPr>
          <p:cNvPr id="7" name="Picture 6" descr="A close-up of a document&#10;&#10;Description automatically generated">
            <a:extLst>
              <a:ext uri="{FF2B5EF4-FFF2-40B4-BE49-F238E27FC236}">
                <a16:creationId xmlns:a16="http://schemas.microsoft.com/office/drawing/2014/main" id="{72C656CA-ACAA-43A6-9B67-DF04BA995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10721"/>
            <a:ext cx="10515600" cy="2021978"/>
          </a:xfrm>
          <a:prstGeom prst="rect">
            <a:avLst/>
          </a:prstGeom>
        </p:spPr>
      </p:pic>
    </p:spTree>
    <p:extLst>
      <p:ext uri="{BB962C8B-B14F-4D97-AF65-F5344CB8AC3E}">
        <p14:creationId xmlns:p14="http://schemas.microsoft.com/office/powerpoint/2010/main" val="278804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a:extLst>
            <a:ext uri="{FF2B5EF4-FFF2-40B4-BE49-F238E27FC236}">
              <a16:creationId xmlns:a16="http://schemas.microsoft.com/office/drawing/2014/main" id="{FD8E52C3-0E9B-9001-B019-506A89D566A6}"/>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Freeform: Shape 7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0" name="Freeform: Shape 7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 name="Freeform: Shape 8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5" name="Freeform: Shape 8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4" name="Freeform: Shape 9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02" name="Rectangle 10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Rectangle 10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7" name="Freeform: Shape 106">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 name="Freeform: Shape 107">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69" name="Google Shape;69;p14">
            <a:extLst>
              <a:ext uri="{FF2B5EF4-FFF2-40B4-BE49-F238E27FC236}">
                <a16:creationId xmlns:a16="http://schemas.microsoft.com/office/drawing/2014/main" id="{6D1DD399-2871-5B58-757D-F42F8A553D2F}"/>
              </a:ext>
            </a:extLst>
          </p:cNvPr>
          <p:cNvSpPr txBox="1">
            <a:spLocks noGrp="1"/>
          </p:cNvSpPr>
          <p:nvPr>
            <p:ph type="title"/>
          </p:nvPr>
        </p:nvSpPr>
        <p:spPr>
          <a:xfrm>
            <a:off x="1198182" y="559813"/>
            <a:ext cx="5605358" cy="1664573"/>
          </a:xfrm>
          <a:prstGeom prst="rect">
            <a:avLst/>
          </a:prstGeom>
        </p:spPr>
        <p:txBody>
          <a:bodyPr spcFirstLastPara="1" vert="horz" lIns="91440" tIns="45720" rIns="91440" bIns="45720" rtlCol="0" anchor="ctr" anchorCtr="0">
            <a:normAutofit/>
          </a:bodyPr>
          <a:lstStyle/>
          <a:p>
            <a:pPr algn="l">
              <a:spcBef>
                <a:spcPct val="0"/>
              </a:spcBef>
            </a:pPr>
            <a:r>
              <a:rPr lang="en-US" sz="4400" kern="1200" dirty="0">
                <a:solidFill>
                  <a:schemeClr val="tx2"/>
                </a:solidFill>
                <a:latin typeface="+mj-lt"/>
                <a:ea typeface="+mj-ea"/>
                <a:cs typeface="+mj-cs"/>
              </a:rPr>
              <a:t>The Team</a:t>
            </a:r>
          </a:p>
        </p:txBody>
      </p:sp>
      <p:sp>
        <p:nvSpPr>
          <p:cNvPr id="70" name="Google Shape;70;p14">
            <a:extLst>
              <a:ext uri="{FF2B5EF4-FFF2-40B4-BE49-F238E27FC236}">
                <a16:creationId xmlns:a16="http://schemas.microsoft.com/office/drawing/2014/main" id="{9985CFFC-3EFF-5302-736A-51A6E0B368F4}"/>
              </a:ext>
            </a:extLst>
          </p:cNvPr>
          <p:cNvSpPr txBox="1">
            <a:spLocks noGrp="1"/>
          </p:cNvSpPr>
          <p:nvPr>
            <p:ph type="body" idx="2"/>
          </p:nvPr>
        </p:nvSpPr>
        <p:spPr>
          <a:xfrm>
            <a:off x="1185755" y="2384474"/>
            <a:ext cx="5935141" cy="3728613"/>
          </a:xfrm>
          <a:prstGeom prst="rect">
            <a:avLst/>
          </a:prstGeom>
        </p:spPr>
        <p:txBody>
          <a:bodyPr spcFirstLastPara="1" vert="horz" lIns="91440" tIns="45720" rIns="91440" bIns="45720" rtlCol="0" anchorCtr="0">
            <a:normAutofit/>
          </a:bodyPr>
          <a:lstStyle/>
          <a:p>
            <a:pPr marL="723885" indent="-342900">
              <a:spcAft>
                <a:spcPts val="600"/>
              </a:spcAft>
              <a:buFont typeface="+mj-lt"/>
              <a:buAutoNum type="arabicPeriod"/>
            </a:pPr>
            <a:r>
              <a:rPr lang="en-US" sz="1800" dirty="0"/>
              <a:t>Antonius </a:t>
            </a:r>
            <a:r>
              <a:rPr lang="en-US" sz="1800" dirty="0" err="1"/>
              <a:t>Fekry</a:t>
            </a:r>
            <a:r>
              <a:rPr lang="en-US" sz="1800" dirty="0"/>
              <a:t> Abdo	   	20-01015</a:t>
            </a:r>
          </a:p>
          <a:p>
            <a:pPr marL="723885" indent="-342900">
              <a:spcAft>
                <a:spcPts val="600"/>
              </a:spcAft>
              <a:buFont typeface="+mj-lt"/>
              <a:buAutoNum type="arabicPeriod"/>
            </a:pPr>
            <a:r>
              <a:rPr lang="en-US" sz="1800" dirty="0"/>
              <a:t>Yassa Adli </a:t>
            </a:r>
            <a:r>
              <a:rPr lang="en-US" sz="1800" dirty="0" err="1"/>
              <a:t>Fawzy</a:t>
            </a:r>
            <a:r>
              <a:rPr lang="en-US" sz="1800" dirty="0"/>
              <a:t> 			20-00562</a:t>
            </a:r>
          </a:p>
          <a:p>
            <a:pPr marL="723885" indent="-342900">
              <a:spcAft>
                <a:spcPts val="600"/>
              </a:spcAft>
              <a:buFont typeface="+mj-lt"/>
              <a:buAutoNum type="arabicPeriod"/>
            </a:pPr>
            <a:r>
              <a:rPr lang="en-US" sz="1800" dirty="0" err="1"/>
              <a:t>Youstena</a:t>
            </a:r>
            <a:r>
              <a:rPr lang="en-US" sz="1800" dirty="0"/>
              <a:t> </a:t>
            </a:r>
            <a:r>
              <a:rPr lang="en-US" sz="1800" dirty="0" err="1"/>
              <a:t>Tharwat</a:t>
            </a:r>
            <a:r>
              <a:rPr lang="en-US" sz="1800" dirty="0"/>
              <a:t> </a:t>
            </a:r>
            <a:r>
              <a:rPr lang="en-US" sz="1800" dirty="0" err="1"/>
              <a:t>Gergis</a:t>
            </a:r>
            <a:r>
              <a:rPr lang="en-US" sz="1800" dirty="0"/>
              <a:t>   		20-00618</a:t>
            </a:r>
          </a:p>
          <a:p>
            <a:pPr marL="723885" indent="-342900">
              <a:spcAft>
                <a:spcPts val="600"/>
              </a:spcAft>
              <a:buFont typeface="+mj-lt"/>
              <a:buAutoNum type="arabicPeriod"/>
            </a:pPr>
            <a:r>
              <a:rPr lang="en-US" sz="1800" dirty="0" err="1"/>
              <a:t>Engy</a:t>
            </a:r>
            <a:r>
              <a:rPr lang="en-US" sz="1800" dirty="0"/>
              <a:t> Emad </a:t>
            </a:r>
            <a:r>
              <a:rPr lang="en-US" sz="1800" dirty="0" err="1"/>
              <a:t>Gamil</a:t>
            </a:r>
            <a:r>
              <a:rPr lang="en-US" sz="1800" dirty="0"/>
              <a:t>  		 	20-00621</a:t>
            </a:r>
          </a:p>
          <a:p>
            <a:pPr marL="723885" indent="-342900">
              <a:spcAft>
                <a:spcPts val="600"/>
              </a:spcAft>
              <a:buFont typeface="+mj-lt"/>
              <a:buAutoNum type="arabicPeriod"/>
            </a:pPr>
            <a:r>
              <a:rPr lang="en-US" sz="1800" dirty="0"/>
              <a:t>Viola Mamdouh Mounir   		20-00063</a:t>
            </a:r>
          </a:p>
          <a:p>
            <a:pPr marL="723885" indent="-342900">
              <a:spcAft>
                <a:spcPts val="600"/>
              </a:spcAft>
              <a:buFont typeface="+mj-lt"/>
              <a:buAutoNum type="arabicPeriod"/>
            </a:pPr>
            <a:r>
              <a:rPr lang="en-US" sz="1800" dirty="0"/>
              <a:t>Alaa Nasser </a:t>
            </a:r>
            <a:r>
              <a:rPr lang="en-US" sz="1800" dirty="0" err="1"/>
              <a:t>Badr</a:t>
            </a:r>
            <a:r>
              <a:rPr lang="en-US" sz="1800" dirty="0"/>
              <a:t> Mahdi   		20-00989</a:t>
            </a:r>
          </a:p>
          <a:p>
            <a:pPr marL="723885" indent="-342900">
              <a:spcAft>
                <a:spcPts val="600"/>
              </a:spcAft>
              <a:buFont typeface="+mj-lt"/>
              <a:buAutoNum type="arabicPeriod"/>
            </a:pPr>
            <a:r>
              <a:rPr lang="en-US" sz="1800" dirty="0"/>
              <a:t>Mohamed Mokhtar Saad El-</a:t>
            </a:r>
            <a:r>
              <a:rPr lang="en-US" sz="1800" dirty="0" err="1"/>
              <a:t>Deen</a:t>
            </a:r>
            <a:r>
              <a:rPr lang="en-US" sz="1800" dirty="0"/>
              <a:t>   	20-00885</a:t>
            </a:r>
          </a:p>
        </p:txBody>
      </p:sp>
      <p:pic>
        <p:nvPicPr>
          <p:cNvPr id="72" name="Picture 71">
            <a:extLst>
              <a:ext uri="{FF2B5EF4-FFF2-40B4-BE49-F238E27FC236}">
                <a16:creationId xmlns:a16="http://schemas.microsoft.com/office/drawing/2014/main" id="{5733A84B-F5A8-EC7D-973B-AE23B173B46D}"/>
              </a:ext>
            </a:extLst>
          </p:cNvPr>
          <p:cNvPicPr>
            <a:picLocks noChangeAspect="1"/>
          </p:cNvPicPr>
          <p:nvPr/>
        </p:nvPicPr>
        <p:blipFill rotWithShape="1">
          <a:blip r:embed="rId3"/>
          <a:srcRect l="27043"/>
          <a:stretch/>
        </p:blipFill>
        <p:spPr>
          <a:xfrm>
            <a:off x="7909089" y="-68083"/>
            <a:ext cx="4282911" cy="6857990"/>
          </a:xfrm>
          <a:prstGeom prst="rect">
            <a:avLst/>
          </a:prstGeom>
        </p:spPr>
      </p:pic>
      <p:grpSp>
        <p:nvGrpSpPr>
          <p:cNvPr id="116"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7"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9" name="Freeform: Shape 118">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8" name="Freeform: Shape 117">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30844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99285-EBE7-45A9-A97D-3A47904EA469}"/>
              </a:ext>
            </a:extLst>
          </p:cNvPr>
          <p:cNvSpPr>
            <a:spLocks noGrp="1"/>
          </p:cNvSpPr>
          <p:nvPr>
            <p:ph idx="1"/>
          </p:nvPr>
        </p:nvSpPr>
        <p:spPr>
          <a:xfrm>
            <a:off x="838200" y="405353"/>
            <a:ext cx="10515600" cy="5771610"/>
          </a:xfrm>
        </p:spPr>
        <p:txBody>
          <a:bodyPr>
            <a:normAutofit/>
          </a:bodyPr>
          <a:lstStyle/>
          <a:p>
            <a:pPr marL="0" indent="0">
              <a:buNone/>
            </a:pPr>
            <a:r>
              <a:rPr lang="en-US" sz="2000" dirty="0"/>
              <a:t>We extracted the feature vector from four dataset freely available for research purposes2 including normal </a:t>
            </a:r>
            <a:r>
              <a:rPr lang="en-US" sz="2000" dirty="0" err="1"/>
              <a:t>realworld</a:t>
            </a:r>
            <a:r>
              <a:rPr lang="en-US" sz="2000" dirty="0"/>
              <a:t> CAN messages and four different kinds of injected messages caused by following attacks: dos attack (dos), fuzzy attack (fuzzy), spoofing the drive gear (gear) and spoofing the RPM gauge (rpm) [21]. Dataset were constructed by logging CAN traffic through the OBD-II (On-Board Diagnostics) port from a real vehicle while message injection attacks were performing. Dataset contain each 300 intrusions of message injection. Each intrusion performed for 3 to 5 seconds, and each dataset has total 30 to 40 minutes of CAN traffic. We describe in details the four type of attacks:</a:t>
            </a:r>
          </a:p>
          <a:p>
            <a:pPr marL="0" indent="0">
              <a:buNone/>
            </a:pPr>
            <a:endParaRPr lang="en-US" sz="1800" dirty="0"/>
          </a:p>
          <a:p>
            <a:pPr marL="0" indent="0">
              <a:buNone/>
            </a:pPr>
            <a:r>
              <a:rPr lang="en-US" sz="1800" dirty="0"/>
              <a:t> • dos : it represent the denial of service attack, performed by injecting messages of ‘0000’ CAN ID every 0.3 milliseconds. The ‘0000’ CAN ID is the most dominant;</a:t>
            </a:r>
          </a:p>
          <a:p>
            <a:pPr marL="0" indent="0">
              <a:buNone/>
            </a:pPr>
            <a:r>
              <a:rPr lang="en-US" sz="1800" dirty="0"/>
              <a:t>• fuzzy: injecting messages of totally random CAN ID and DATA values every 0.5 milliseconds;</a:t>
            </a:r>
          </a:p>
          <a:p>
            <a:pPr marL="0" indent="0">
              <a:buNone/>
            </a:pPr>
            <a:r>
              <a:rPr lang="en-US" sz="1800" dirty="0"/>
              <a:t>• gear/rpm : injecting messages of certain CAN ID related to gear/rpm information every 1 millisecond. The rpm (i.e., revolutions per minute) measures the number of revolutions completed in one minute around a fixed axis. Running an engine at a high RPM may cause damage to the engine and reduce its expected lifespan.</a:t>
            </a:r>
            <a:endParaRPr lang="en-US" dirty="0"/>
          </a:p>
        </p:txBody>
      </p:sp>
    </p:spTree>
    <p:extLst>
      <p:ext uri="{BB962C8B-B14F-4D97-AF65-F5344CB8AC3E}">
        <p14:creationId xmlns:p14="http://schemas.microsoft.com/office/powerpoint/2010/main" val="50785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7CB88C3-DBA7-1681-E3A8-5E8B5858B05A}"/>
            </a:ext>
          </a:extLst>
        </p:cNvPr>
        <p:cNvGrpSpPr/>
        <p:nvPr/>
      </p:nvGrpSpPr>
      <p:grpSpPr>
        <a:xfrm>
          <a:off x="0" y="0"/>
          <a:ext cx="0" cy="0"/>
          <a:chOff x="0" y="0"/>
          <a:chExt cx="0" cy="0"/>
        </a:xfrm>
      </p:grpSpPr>
      <p:sp>
        <p:nvSpPr>
          <p:cNvPr id="123" name="Google Shape;123;p21">
            <a:extLst>
              <a:ext uri="{FF2B5EF4-FFF2-40B4-BE49-F238E27FC236}">
                <a16:creationId xmlns:a16="http://schemas.microsoft.com/office/drawing/2014/main" id="{7FDF8599-B3FA-777D-D65B-950E9D8A10DF}"/>
              </a:ext>
            </a:extLst>
          </p:cNvPr>
          <p:cNvSpPr txBox="1">
            <a:spLocks noGrp="1"/>
          </p:cNvSpPr>
          <p:nvPr>
            <p:ph type="title"/>
          </p:nvPr>
        </p:nvSpPr>
        <p:spPr>
          <a:xfrm>
            <a:off x="517200" y="740800"/>
            <a:ext cx="3744000" cy="1007600"/>
          </a:xfrm>
          <a:prstGeom prst="rect">
            <a:avLst/>
          </a:prstGeom>
        </p:spPr>
        <p:txBody>
          <a:bodyPr spcFirstLastPara="1" vert="horz" wrap="square" lIns="121900" tIns="121900" rIns="121900" bIns="121900" rtlCol="0" anchor="b" anchorCtr="0">
            <a:normAutofit fontScale="90000"/>
          </a:bodyPr>
          <a:lstStyle/>
          <a:p>
            <a:r>
              <a:rPr lang="ar"/>
              <a:t>Software Requirements </a:t>
            </a:r>
            <a:endParaRPr/>
          </a:p>
        </p:txBody>
      </p:sp>
      <p:sp>
        <p:nvSpPr>
          <p:cNvPr id="124" name="Google Shape;124;p21">
            <a:extLst>
              <a:ext uri="{FF2B5EF4-FFF2-40B4-BE49-F238E27FC236}">
                <a16:creationId xmlns:a16="http://schemas.microsoft.com/office/drawing/2014/main" id="{CE6C365B-B71D-B7F9-1A8A-AEB00944B02E}"/>
              </a:ext>
            </a:extLst>
          </p:cNvPr>
          <p:cNvSpPr txBox="1">
            <a:spLocks noGrp="1"/>
          </p:cNvSpPr>
          <p:nvPr>
            <p:ph type="body" idx="1"/>
          </p:nvPr>
        </p:nvSpPr>
        <p:spPr>
          <a:xfrm>
            <a:off x="517200" y="2125367"/>
            <a:ext cx="3744000" cy="3574800"/>
          </a:xfrm>
          <a:prstGeom prst="rect">
            <a:avLst/>
          </a:prstGeom>
        </p:spPr>
        <p:txBody>
          <a:bodyPr spcFirstLastPara="1" vert="horz" wrap="square" lIns="121900" tIns="121900" rIns="121900" bIns="121900" rtlCol="0" anchor="t" anchorCtr="0">
            <a:normAutofit/>
          </a:bodyPr>
          <a:lstStyle/>
          <a:p>
            <a:pPr>
              <a:buAutoNum type="arabicPeriod"/>
            </a:pPr>
            <a:r>
              <a:rPr lang="ar" dirty="0"/>
              <a:t>Python</a:t>
            </a:r>
            <a:endParaRPr dirty="0"/>
          </a:p>
          <a:p>
            <a:pPr>
              <a:buAutoNum type="arabicPeriod"/>
            </a:pPr>
            <a:r>
              <a:rPr lang="ar" dirty="0"/>
              <a:t>Tensor Flow</a:t>
            </a:r>
            <a:endParaRPr dirty="0"/>
          </a:p>
          <a:p>
            <a:pPr>
              <a:buAutoNum type="arabicPeriod"/>
            </a:pPr>
            <a:r>
              <a:rPr lang="ar" dirty="0"/>
              <a:t>Numpy</a:t>
            </a:r>
            <a:endParaRPr dirty="0"/>
          </a:p>
          <a:p>
            <a:pPr>
              <a:buAutoNum type="arabicPeriod"/>
            </a:pPr>
            <a:r>
              <a:rPr lang="ar" dirty="0"/>
              <a:t>Pandas</a:t>
            </a:r>
            <a:endParaRPr dirty="0"/>
          </a:p>
          <a:p>
            <a:pPr>
              <a:buAutoNum type="arabicPeriod"/>
            </a:pPr>
            <a:r>
              <a:rPr lang="ar" dirty="0"/>
              <a:t>Matplotlib</a:t>
            </a:r>
            <a:endParaRPr dirty="0"/>
          </a:p>
          <a:p>
            <a:pPr>
              <a:buAutoNum type="arabicPeriod"/>
            </a:pPr>
            <a:r>
              <a:rPr lang="ar" dirty="0"/>
              <a:t>Sklearn</a:t>
            </a:r>
            <a:endParaRPr dirty="0"/>
          </a:p>
        </p:txBody>
      </p:sp>
      <p:pic>
        <p:nvPicPr>
          <p:cNvPr id="125" name="Google Shape;125;p21" descr="Python (programming language) - Wikipedia">
            <a:extLst>
              <a:ext uri="{FF2B5EF4-FFF2-40B4-BE49-F238E27FC236}">
                <a16:creationId xmlns:a16="http://schemas.microsoft.com/office/drawing/2014/main" id="{18630CAE-775E-BC07-0B5A-F66647204882}"/>
              </a:ext>
            </a:extLst>
          </p:cNvPr>
          <p:cNvPicPr preferRelativeResize="0"/>
          <p:nvPr/>
        </p:nvPicPr>
        <p:blipFill>
          <a:blip r:embed="rId3">
            <a:alphaModFix/>
          </a:blip>
          <a:stretch>
            <a:fillRect/>
          </a:stretch>
        </p:blipFill>
        <p:spPr>
          <a:xfrm>
            <a:off x="5565634" y="1009400"/>
            <a:ext cx="1610433" cy="1763965"/>
          </a:xfrm>
          <a:prstGeom prst="rect">
            <a:avLst/>
          </a:prstGeom>
          <a:noFill/>
          <a:ln>
            <a:noFill/>
          </a:ln>
        </p:spPr>
      </p:pic>
      <p:pic>
        <p:nvPicPr>
          <p:cNvPr id="126" name="Google Shape;126;p21" descr="tensorflow · GitHub">
            <a:extLst>
              <a:ext uri="{FF2B5EF4-FFF2-40B4-BE49-F238E27FC236}">
                <a16:creationId xmlns:a16="http://schemas.microsoft.com/office/drawing/2014/main" id="{B0B86F91-3A37-3DCC-1107-E66F8CE2D7E7}"/>
              </a:ext>
            </a:extLst>
          </p:cNvPr>
          <p:cNvPicPr preferRelativeResize="0"/>
          <p:nvPr/>
        </p:nvPicPr>
        <p:blipFill>
          <a:blip r:embed="rId4">
            <a:alphaModFix/>
          </a:blip>
          <a:stretch>
            <a:fillRect/>
          </a:stretch>
        </p:blipFill>
        <p:spPr>
          <a:xfrm>
            <a:off x="7490067" y="965434"/>
            <a:ext cx="1763967" cy="1763967"/>
          </a:xfrm>
          <a:prstGeom prst="rect">
            <a:avLst/>
          </a:prstGeom>
          <a:noFill/>
          <a:ln>
            <a:noFill/>
          </a:ln>
        </p:spPr>
      </p:pic>
      <p:pic>
        <p:nvPicPr>
          <p:cNvPr id="127" name="Google Shape;127;p21" descr="add NumPy logo · Issue #428 · gilbarbara/logos · GitHub">
            <a:extLst>
              <a:ext uri="{FF2B5EF4-FFF2-40B4-BE49-F238E27FC236}">
                <a16:creationId xmlns:a16="http://schemas.microsoft.com/office/drawing/2014/main" id="{7EC2C0EE-5FA6-6DC5-10FB-31E691C43F4E}"/>
              </a:ext>
            </a:extLst>
          </p:cNvPr>
          <p:cNvPicPr preferRelativeResize="0"/>
          <p:nvPr/>
        </p:nvPicPr>
        <p:blipFill rotWithShape="1">
          <a:blip r:embed="rId5">
            <a:alphaModFix/>
          </a:blip>
          <a:srcRect/>
          <a:stretch/>
        </p:blipFill>
        <p:spPr>
          <a:xfrm>
            <a:off x="9159734" y="812901"/>
            <a:ext cx="2403767" cy="2403833"/>
          </a:xfrm>
          <a:prstGeom prst="rect">
            <a:avLst/>
          </a:prstGeom>
          <a:noFill/>
          <a:ln>
            <a:noFill/>
          </a:ln>
        </p:spPr>
      </p:pic>
      <p:pic>
        <p:nvPicPr>
          <p:cNvPr id="128" name="Google Shape;128;p21" descr="pandas - NumFOCUS">
            <a:extLst>
              <a:ext uri="{FF2B5EF4-FFF2-40B4-BE49-F238E27FC236}">
                <a16:creationId xmlns:a16="http://schemas.microsoft.com/office/drawing/2014/main" id="{B3D65D13-10A7-8031-AC97-5AD8DBBD601F}"/>
              </a:ext>
            </a:extLst>
          </p:cNvPr>
          <p:cNvPicPr preferRelativeResize="0"/>
          <p:nvPr/>
        </p:nvPicPr>
        <p:blipFill>
          <a:blip r:embed="rId6">
            <a:alphaModFix/>
          </a:blip>
          <a:stretch>
            <a:fillRect/>
          </a:stretch>
        </p:blipFill>
        <p:spPr>
          <a:xfrm>
            <a:off x="5309717" y="2729417"/>
            <a:ext cx="2122267" cy="2122267"/>
          </a:xfrm>
          <a:prstGeom prst="rect">
            <a:avLst/>
          </a:prstGeom>
          <a:noFill/>
          <a:ln>
            <a:noFill/>
          </a:ln>
        </p:spPr>
      </p:pic>
      <p:pic>
        <p:nvPicPr>
          <p:cNvPr id="129" name="Google Shape;129;p21" descr="Matplotlib - Wikipedia, la enciclopedia libre">
            <a:extLst>
              <a:ext uri="{FF2B5EF4-FFF2-40B4-BE49-F238E27FC236}">
                <a16:creationId xmlns:a16="http://schemas.microsoft.com/office/drawing/2014/main" id="{755EB0D3-CC4B-4C15-18F3-0C01A15E52D8}"/>
              </a:ext>
            </a:extLst>
          </p:cNvPr>
          <p:cNvPicPr preferRelativeResize="0"/>
          <p:nvPr/>
        </p:nvPicPr>
        <p:blipFill>
          <a:blip r:embed="rId7">
            <a:alphaModFix/>
          </a:blip>
          <a:stretch>
            <a:fillRect/>
          </a:stretch>
        </p:blipFill>
        <p:spPr>
          <a:xfrm>
            <a:off x="7617401" y="3035901"/>
            <a:ext cx="1509300" cy="1509300"/>
          </a:xfrm>
          <a:prstGeom prst="rect">
            <a:avLst/>
          </a:prstGeom>
          <a:noFill/>
          <a:ln>
            <a:noFill/>
          </a:ln>
        </p:spPr>
      </p:pic>
      <p:pic>
        <p:nvPicPr>
          <p:cNvPr id="130" name="Google Shape;130;p21" descr="scikit-learn - Wikipedia">
            <a:extLst>
              <a:ext uri="{FF2B5EF4-FFF2-40B4-BE49-F238E27FC236}">
                <a16:creationId xmlns:a16="http://schemas.microsoft.com/office/drawing/2014/main" id="{640829EF-0A1D-A64F-9404-C9790FFB8938}"/>
              </a:ext>
            </a:extLst>
          </p:cNvPr>
          <p:cNvPicPr preferRelativeResize="0"/>
          <p:nvPr/>
        </p:nvPicPr>
        <p:blipFill>
          <a:blip r:embed="rId8">
            <a:alphaModFix/>
          </a:blip>
          <a:stretch>
            <a:fillRect/>
          </a:stretch>
        </p:blipFill>
        <p:spPr>
          <a:xfrm>
            <a:off x="9254034" y="3574937"/>
            <a:ext cx="2403767" cy="1294503"/>
          </a:xfrm>
          <a:prstGeom prst="rect">
            <a:avLst/>
          </a:prstGeom>
          <a:noFill/>
          <a:ln>
            <a:noFill/>
          </a:ln>
        </p:spPr>
      </p:pic>
    </p:spTree>
    <p:extLst>
      <p:ext uri="{BB962C8B-B14F-4D97-AF65-F5344CB8AC3E}">
        <p14:creationId xmlns:p14="http://schemas.microsoft.com/office/powerpoint/2010/main" val="4020644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6086-90A1-52F8-C6BB-636757291765}"/>
              </a:ext>
            </a:extLst>
          </p:cNvPr>
          <p:cNvSpPr>
            <a:spLocks noGrp="1"/>
          </p:cNvSpPr>
          <p:nvPr>
            <p:ph type="title"/>
          </p:nvPr>
        </p:nvSpPr>
        <p:spPr>
          <a:xfrm>
            <a:off x="838200" y="365125"/>
            <a:ext cx="10515600" cy="1325563"/>
          </a:xfrm>
        </p:spPr>
        <p:txBody>
          <a:bodyPr/>
          <a:lstStyle/>
          <a:p>
            <a:r>
              <a:rPr lang="en-US" dirty="0"/>
              <a:t>Dataset and models </a:t>
            </a:r>
            <a:endParaRPr lang="ar-EG" dirty="0"/>
          </a:p>
        </p:txBody>
      </p:sp>
      <p:sp>
        <p:nvSpPr>
          <p:cNvPr id="4" name="TextBox 3">
            <a:extLst>
              <a:ext uri="{FF2B5EF4-FFF2-40B4-BE49-F238E27FC236}">
                <a16:creationId xmlns:a16="http://schemas.microsoft.com/office/drawing/2014/main" id="{AFD524D6-5E6A-7247-1E54-612330C9A77A}"/>
              </a:ext>
            </a:extLst>
          </p:cNvPr>
          <p:cNvSpPr txBox="1"/>
          <p:nvPr/>
        </p:nvSpPr>
        <p:spPr>
          <a:xfrm>
            <a:off x="541536" y="2110094"/>
            <a:ext cx="11105967" cy="523220"/>
          </a:xfrm>
          <a:prstGeom prst="rect">
            <a:avLst/>
          </a:prstGeom>
          <a:noFill/>
        </p:spPr>
        <p:txBody>
          <a:bodyPr wrap="square">
            <a:spAutoFit/>
          </a:bodyPr>
          <a:lstStyle/>
          <a:p>
            <a:r>
              <a:rPr lang="en-US" sz="2800" dirty="0"/>
              <a:t>Dataset’s name: Car-Hacking Dataset for the intrusion detection</a:t>
            </a:r>
            <a:endParaRPr lang="ar-EG" sz="2800" dirty="0"/>
          </a:p>
        </p:txBody>
      </p:sp>
      <p:sp>
        <p:nvSpPr>
          <p:cNvPr id="6" name="TextBox 5">
            <a:extLst>
              <a:ext uri="{FF2B5EF4-FFF2-40B4-BE49-F238E27FC236}">
                <a16:creationId xmlns:a16="http://schemas.microsoft.com/office/drawing/2014/main" id="{C3053C97-E30C-C9F5-4214-A8C261C7AAE1}"/>
              </a:ext>
            </a:extLst>
          </p:cNvPr>
          <p:cNvSpPr txBox="1"/>
          <p:nvPr/>
        </p:nvSpPr>
        <p:spPr>
          <a:xfrm>
            <a:off x="763480" y="2982897"/>
            <a:ext cx="10413507" cy="2769989"/>
          </a:xfrm>
          <a:prstGeom prst="rect">
            <a:avLst/>
          </a:prstGeom>
          <a:noFill/>
        </p:spPr>
        <p:txBody>
          <a:bodyPr wrap="square" rtlCol="1">
            <a:spAutoFit/>
          </a:bodyPr>
          <a:lstStyle/>
          <a:p>
            <a:r>
              <a:rPr lang="en-US" sz="2400" dirty="0"/>
              <a:t>Types of attacks inside the dataset:-</a:t>
            </a:r>
          </a:p>
          <a:p>
            <a:endParaRPr lang="en-US" sz="2400" dirty="0"/>
          </a:p>
          <a:p>
            <a:pPr marL="342900" indent="-342900">
              <a:buFont typeface="+mj-lt"/>
              <a:buAutoNum type="arabicPeriod"/>
            </a:pPr>
            <a:r>
              <a:rPr lang="en-US" dirty="0"/>
              <a:t>DoS Attack</a:t>
            </a:r>
          </a:p>
          <a:p>
            <a:pPr marL="342900" indent="-342900">
              <a:buFont typeface="+mj-lt"/>
              <a:buAutoNum type="arabicPeriod"/>
            </a:pPr>
            <a:endParaRPr lang="en-US" dirty="0"/>
          </a:p>
          <a:p>
            <a:pPr marL="342900" indent="-342900">
              <a:buFont typeface="+mj-lt"/>
              <a:buAutoNum type="arabicPeriod"/>
            </a:pPr>
            <a:r>
              <a:rPr lang="en-US" dirty="0"/>
              <a:t>Fuzzy Attack</a:t>
            </a:r>
          </a:p>
          <a:p>
            <a:pPr marL="342900" indent="-342900">
              <a:buFont typeface="+mj-lt"/>
              <a:buAutoNum type="arabicPeriod"/>
            </a:pPr>
            <a:endParaRPr lang="en-US" dirty="0"/>
          </a:p>
          <a:p>
            <a:pPr marL="342900" indent="-342900">
              <a:buFont typeface="+mj-lt"/>
              <a:buAutoNum type="arabicPeriod"/>
            </a:pPr>
            <a:r>
              <a:rPr lang="en-US" dirty="0"/>
              <a:t>Spoofing the drive gear</a:t>
            </a:r>
          </a:p>
          <a:p>
            <a:pPr marL="342900" indent="-342900">
              <a:buFont typeface="+mj-lt"/>
              <a:buAutoNum type="arabicPeriod"/>
            </a:pPr>
            <a:endParaRPr lang="en-US" dirty="0"/>
          </a:p>
          <a:p>
            <a:pPr marL="342900" indent="-342900">
              <a:buFont typeface="+mj-lt"/>
              <a:buAutoNum type="arabicPeriod"/>
            </a:pPr>
            <a:r>
              <a:rPr lang="en-US" dirty="0"/>
              <a:t>Spoofing the RPM gauze</a:t>
            </a:r>
            <a:endParaRPr lang="ar-EG" dirty="0"/>
          </a:p>
        </p:txBody>
      </p:sp>
    </p:spTree>
    <p:extLst>
      <p:ext uri="{BB962C8B-B14F-4D97-AF65-F5344CB8AC3E}">
        <p14:creationId xmlns:p14="http://schemas.microsoft.com/office/powerpoint/2010/main" val="4201039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CCE61438-7BCF-39BB-CB60-7CE587D5FE29}"/>
            </a:ext>
          </a:extLst>
        </p:cNvPr>
        <p:cNvGrpSpPr/>
        <p:nvPr/>
      </p:nvGrpSpPr>
      <p:grpSpPr>
        <a:xfrm>
          <a:off x="0" y="0"/>
          <a:ext cx="0" cy="0"/>
          <a:chOff x="0" y="0"/>
          <a:chExt cx="0" cy="0"/>
        </a:xfrm>
      </p:grpSpPr>
      <p:sp>
        <p:nvSpPr>
          <p:cNvPr id="137" name="Google Shape;137;p22">
            <a:extLst>
              <a:ext uri="{FF2B5EF4-FFF2-40B4-BE49-F238E27FC236}">
                <a16:creationId xmlns:a16="http://schemas.microsoft.com/office/drawing/2014/main" id="{A456E1CA-7D5B-442C-0E73-4DD7BAAB864B}"/>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Dataset</a:t>
            </a:r>
            <a:endParaRPr dirty="0"/>
          </a:p>
        </p:txBody>
      </p:sp>
      <p:sp>
        <p:nvSpPr>
          <p:cNvPr id="138" name="Google Shape;138;p22">
            <a:extLst>
              <a:ext uri="{FF2B5EF4-FFF2-40B4-BE49-F238E27FC236}">
                <a16:creationId xmlns:a16="http://schemas.microsoft.com/office/drawing/2014/main" id="{A8637654-26F9-D894-A0C6-176E4BD0345C}"/>
              </a:ext>
            </a:extLst>
          </p:cNvPr>
          <p:cNvSpPr txBox="1">
            <a:spLocks noGrp="1"/>
          </p:cNvSpPr>
          <p:nvPr>
            <p:ph type="body" idx="1"/>
          </p:nvPr>
        </p:nvSpPr>
        <p:spPr>
          <a:xfrm>
            <a:off x="517200" y="1986432"/>
            <a:ext cx="11157600" cy="4105200"/>
          </a:xfrm>
          <a:prstGeom prst="rect">
            <a:avLst/>
          </a:prstGeom>
        </p:spPr>
        <p:txBody>
          <a:bodyPr spcFirstLastPara="1" vert="horz" wrap="square" lIns="121900" tIns="121900" rIns="121900" bIns="121900" rtlCol="0" anchor="t" anchorCtr="0">
            <a:normAutofit lnSpcReduction="10000"/>
          </a:bodyPr>
          <a:lstStyle/>
          <a:p>
            <a:pPr marL="0" indent="0">
              <a:spcAft>
                <a:spcPts val="1600"/>
              </a:spcAft>
              <a:buNone/>
            </a:pPr>
            <a:r>
              <a:rPr lang="en-US" dirty="0"/>
              <a:t> DATA  ATTRIBUTES:-</a:t>
            </a:r>
          </a:p>
          <a:p>
            <a:pPr marL="514350" indent="-514350">
              <a:spcAft>
                <a:spcPts val="1600"/>
              </a:spcAft>
              <a:buFont typeface="+mj-lt"/>
              <a:buAutoNum type="arabicPeriod"/>
            </a:pPr>
            <a:r>
              <a:rPr lang="en-US" dirty="0"/>
              <a:t>Timestamp</a:t>
            </a:r>
          </a:p>
          <a:p>
            <a:pPr marL="514350" indent="-514350">
              <a:spcAft>
                <a:spcPts val="1600"/>
              </a:spcAft>
              <a:buFont typeface="+mj-lt"/>
              <a:buAutoNum type="arabicPeriod"/>
            </a:pPr>
            <a:r>
              <a:rPr lang="en-US" dirty="0"/>
              <a:t>CAN ID </a:t>
            </a:r>
          </a:p>
          <a:p>
            <a:pPr marL="514350" indent="-514350">
              <a:spcAft>
                <a:spcPts val="1600"/>
              </a:spcAft>
              <a:buFont typeface="+mj-lt"/>
              <a:buAutoNum type="arabicPeriod"/>
            </a:pPr>
            <a:r>
              <a:rPr lang="en-US" dirty="0"/>
              <a:t>DLC</a:t>
            </a:r>
          </a:p>
          <a:p>
            <a:pPr marL="514350" indent="-514350">
              <a:spcAft>
                <a:spcPts val="1600"/>
              </a:spcAft>
              <a:buFont typeface="+mj-lt"/>
              <a:buAutoNum type="arabicPeriod"/>
            </a:pPr>
            <a:r>
              <a:rPr lang="en-US" dirty="0"/>
              <a:t>DAT[0~7]</a:t>
            </a:r>
          </a:p>
          <a:p>
            <a:pPr marL="514350" indent="-514350">
              <a:spcAft>
                <a:spcPts val="1600"/>
              </a:spcAft>
              <a:buFont typeface="+mj-lt"/>
              <a:buAutoNum type="arabicPeriod"/>
            </a:pPr>
            <a:r>
              <a:rPr lang="en-US" dirty="0"/>
              <a:t>Flag</a:t>
            </a:r>
            <a:endParaRPr dirty="0"/>
          </a:p>
        </p:txBody>
      </p:sp>
      <p:pic>
        <p:nvPicPr>
          <p:cNvPr id="4" name="Picture 3">
            <a:extLst>
              <a:ext uri="{FF2B5EF4-FFF2-40B4-BE49-F238E27FC236}">
                <a16:creationId xmlns:a16="http://schemas.microsoft.com/office/drawing/2014/main" id="{1A6FCD9E-F1E7-A07B-DD59-194E89141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633" y="3169328"/>
            <a:ext cx="7217546" cy="2097989"/>
          </a:xfrm>
          <a:prstGeom prst="rect">
            <a:avLst/>
          </a:prstGeom>
        </p:spPr>
      </p:pic>
    </p:spTree>
    <p:extLst>
      <p:ext uri="{BB962C8B-B14F-4D97-AF65-F5344CB8AC3E}">
        <p14:creationId xmlns:p14="http://schemas.microsoft.com/office/powerpoint/2010/main" val="165940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 name="Rectangle 1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8" name="Freeform: Shape 1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9" name="Freeform: Shape 1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0" name="Freeform: Shape 1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2" name="Freeform: Shape 1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3" name="Freeform: Shape 1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4" name="Freeform: Shape 1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5" name="Freeform: Shape 1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6" name="Freeform: Shape 1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7" name="Freeform: Shape 1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7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80" name="Freeform: Shape 1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3" name="Freeform: Shape 1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4" name="Freeform: Shape 1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5" name="Freeform: Shape 1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6" name="Freeform: Shape 1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87" name="Rectangle 1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8" name="Rectangle 1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9"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90" name="Freeform: Shape 141">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3"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91" name="Freeform: Shape 144">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45">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46">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47">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5" name="Freeform: Shape 148">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6" name="Freeform: Shape 149">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7" name="Freeform: Shape 150">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8" name="Freeform: Shape 143">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0330ACD-7626-4034-BCB9-E0BA3E06FDF2}"/>
              </a:ext>
            </a:extLst>
          </p:cNvPr>
          <p:cNvSpPr>
            <a:spLocks noGrp="1"/>
          </p:cNvSpPr>
          <p:nvPr>
            <p:ph type="title"/>
          </p:nvPr>
        </p:nvSpPr>
        <p:spPr>
          <a:xfrm>
            <a:off x="7409930" y="744909"/>
            <a:ext cx="3776416" cy="3155419"/>
          </a:xfrm>
        </p:spPr>
        <p:txBody>
          <a:bodyPr vert="horz" lIns="91440" tIns="45720" rIns="91440" bIns="45720" rtlCol="0" anchor="b">
            <a:normAutofit/>
          </a:bodyPr>
          <a:lstStyle/>
          <a:p>
            <a:pPr>
              <a:lnSpc>
                <a:spcPct val="90000"/>
              </a:lnSpc>
              <a:spcBef>
                <a:spcPct val="0"/>
              </a:spcBef>
            </a:pPr>
            <a:r>
              <a:rPr lang="en-US" sz="4200" kern="1200">
                <a:solidFill>
                  <a:schemeClr val="tx2"/>
                </a:solidFill>
                <a:latin typeface="+mj-lt"/>
                <a:ea typeface="+mj-ea"/>
                <a:cs typeface="+mj-cs"/>
              </a:rPr>
              <a:t>The merge dataset visualization </a:t>
            </a:r>
          </a:p>
        </p:txBody>
      </p:sp>
      <p:pic>
        <p:nvPicPr>
          <p:cNvPr id="5" name="Picture 4" descr="A screen shot of a graph&#10;&#10;Description automatically generated">
            <a:extLst>
              <a:ext uri="{FF2B5EF4-FFF2-40B4-BE49-F238E27FC236}">
                <a16:creationId xmlns:a16="http://schemas.microsoft.com/office/drawing/2014/main" id="{2B1F6E04-EC64-4A92-9101-AF247CC54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29" y="777456"/>
            <a:ext cx="6402214" cy="5297833"/>
          </a:xfrm>
          <a:prstGeom prst="rect">
            <a:avLst/>
          </a:prstGeom>
        </p:spPr>
      </p:pic>
      <p:grpSp>
        <p:nvGrpSpPr>
          <p:cNvPr id="199"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00" name="Freeform: Shape 153">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1" name="Freeform: Shape 154">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2" name="Freeform: Shape 155">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3" name="Freeform: Shape 156">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4" name="Freeform: Shape 157">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5" name="Freeform: Shape 158">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6" name="Freeform: Shape 159">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07" name="Freeform: Shape 160">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08"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64" name="Straight Connector 163">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65" name="Straight Connector 164">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2821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39" name="Freeform: Shape 38">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01" name="Freeform: Shape 39">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48">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0">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8"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9" name="Freeform: Shape 58">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0"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61">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62">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63">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64">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65">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66">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67">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1" name="Freeform: Shape 60">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261C81-1F01-4EB9-893C-65951DDF6C9C}"/>
              </a:ext>
            </a:extLst>
          </p:cNvPr>
          <p:cNvSpPr>
            <a:spLocks noGrp="1"/>
          </p:cNvSpPr>
          <p:nvPr>
            <p:ph type="title"/>
          </p:nvPr>
        </p:nvSpPr>
        <p:spPr>
          <a:xfrm>
            <a:off x="1198181" y="559813"/>
            <a:ext cx="9988166" cy="2785797"/>
          </a:xfrm>
        </p:spPr>
        <p:txBody>
          <a:bodyPr vert="horz" lIns="91440" tIns="45720" rIns="91440" bIns="45720" rtlCol="0" anchor="b">
            <a:normAutofit/>
          </a:bodyPr>
          <a:lstStyle/>
          <a:p>
            <a:pPr algn="ctr">
              <a:spcBef>
                <a:spcPct val="0"/>
              </a:spcBef>
            </a:pPr>
            <a:r>
              <a:rPr lang="en-US" sz="6000" kern="1200" dirty="0">
                <a:solidFill>
                  <a:schemeClr val="tx2"/>
                </a:solidFill>
                <a:latin typeface="+mj-lt"/>
                <a:ea typeface="+mj-ea"/>
                <a:cs typeface="+mj-cs"/>
              </a:rPr>
              <a:t>1. Convolutional Neural Network (CNN)</a:t>
            </a:r>
          </a:p>
        </p:txBody>
      </p:sp>
      <p:sp>
        <p:nvSpPr>
          <p:cNvPr id="3" name="Text Placeholder 2">
            <a:extLst>
              <a:ext uri="{FF2B5EF4-FFF2-40B4-BE49-F238E27FC236}">
                <a16:creationId xmlns:a16="http://schemas.microsoft.com/office/drawing/2014/main" id="{DCC939FA-5720-48C9-B31D-A34161AEE7E6}"/>
              </a:ext>
            </a:extLst>
          </p:cNvPr>
          <p:cNvSpPr>
            <a:spLocks noGrp="1"/>
          </p:cNvSpPr>
          <p:nvPr>
            <p:ph type="body" idx="1"/>
          </p:nvPr>
        </p:nvSpPr>
        <p:spPr>
          <a:xfrm>
            <a:off x="2005091" y="3498856"/>
            <a:ext cx="8188033" cy="2614231"/>
          </a:xfrm>
        </p:spPr>
        <p:txBody>
          <a:bodyPr vert="horz" lIns="91440" tIns="45720" rIns="91440" bIns="45720" rtlCol="0">
            <a:normAutofit/>
          </a:bodyPr>
          <a:lstStyle/>
          <a:p>
            <a:pPr marL="0" indent="0" algn="ctr">
              <a:lnSpc>
                <a:spcPct val="100000"/>
              </a:lnSpc>
              <a:spcAft>
                <a:spcPts val="600"/>
              </a:spcAft>
              <a:buNone/>
            </a:pPr>
            <a:r>
              <a:rPr lang="en-US" sz="1700" b="1" dirty="0"/>
              <a:t>Overview:</a:t>
            </a:r>
          </a:p>
          <a:p>
            <a:pPr marL="666735" indent="-285750" algn="ctr">
              <a:lnSpc>
                <a:spcPct val="100000"/>
              </a:lnSpc>
              <a:spcAft>
                <a:spcPts val="600"/>
              </a:spcAft>
              <a:buFont typeface="Arial" panose="020B0604020202020204" pitchFamily="34" charset="0"/>
              <a:buChar char="•"/>
            </a:pPr>
            <a:r>
              <a:rPr lang="en-US" sz="1700" b="1" dirty="0"/>
              <a:t>Purpose</a:t>
            </a:r>
            <a:r>
              <a:rPr lang="en-US" sz="1700" dirty="0"/>
              <a:t>: Best suited for image data or spatial data.</a:t>
            </a:r>
          </a:p>
          <a:p>
            <a:pPr marL="666735" indent="-285750" algn="ctr">
              <a:lnSpc>
                <a:spcPct val="100000"/>
              </a:lnSpc>
              <a:spcAft>
                <a:spcPts val="600"/>
              </a:spcAft>
              <a:buFont typeface="Arial" panose="020B0604020202020204" pitchFamily="34" charset="0"/>
              <a:buChar char="•"/>
            </a:pPr>
            <a:r>
              <a:rPr lang="en-US" sz="1700" b="1" dirty="0"/>
              <a:t>Architecture</a:t>
            </a:r>
            <a:r>
              <a:rPr lang="en-US" sz="1700" dirty="0"/>
              <a:t>: Composed of convolutional layers, pooling layers, and fully connected layers.</a:t>
            </a:r>
          </a:p>
          <a:p>
            <a:pPr marL="0" indent="0" algn="ctr">
              <a:lnSpc>
                <a:spcPct val="100000"/>
              </a:lnSpc>
              <a:spcAft>
                <a:spcPts val="600"/>
              </a:spcAft>
              <a:buNone/>
            </a:pPr>
            <a:r>
              <a:rPr lang="en-US" sz="1700" dirty="0"/>
              <a:t>Visualization: </a:t>
            </a:r>
          </a:p>
          <a:p>
            <a:pPr marL="209546" indent="-285750" algn="ctr">
              <a:lnSpc>
                <a:spcPct val="100000"/>
              </a:lnSpc>
              <a:spcAft>
                <a:spcPts val="600"/>
              </a:spcAft>
              <a:buFont typeface="Arial" panose="020B0604020202020204" pitchFamily="34" charset="0"/>
              <a:buChar char="•"/>
            </a:pPr>
            <a:r>
              <a:rPr lang="en-US" sz="1700" b="1" dirty="0"/>
              <a:t>Training Accuracy and Loss</a:t>
            </a:r>
            <a:r>
              <a:rPr lang="en-US" sz="1700" dirty="0"/>
              <a:t>: Plot the accuracy and loss over epochs.</a:t>
            </a:r>
          </a:p>
          <a:p>
            <a:pPr marL="209546" indent="-285750" algn="ctr">
              <a:lnSpc>
                <a:spcPct val="100000"/>
              </a:lnSpc>
              <a:spcAft>
                <a:spcPts val="600"/>
              </a:spcAft>
              <a:buFont typeface="Arial" panose="020B0604020202020204" pitchFamily="34" charset="0"/>
              <a:buChar char="•"/>
            </a:pPr>
            <a:r>
              <a:rPr lang="en-US" sz="1700" b="1" dirty="0"/>
              <a:t>Feature Maps</a:t>
            </a:r>
            <a:r>
              <a:rPr lang="en-US" sz="1700" dirty="0"/>
              <a:t>: Visualize intermediate feature maps from convolutional layers</a:t>
            </a:r>
          </a:p>
          <a:p>
            <a:pPr marL="152396" indent="-228600" algn="ctr">
              <a:lnSpc>
                <a:spcPct val="100000"/>
              </a:lnSpc>
              <a:spcAft>
                <a:spcPts val="600"/>
              </a:spcAft>
              <a:buFont typeface="Avenir Next LT Pro" panose="020B0504020202020204" pitchFamily="34" charset="0"/>
              <a:buChar char="+"/>
            </a:pPr>
            <a:endParaRPr lang="en-US" sz="1400" dirty="0"/>
          </a:p>
        </p:txBody>
      </p:sp>
    </p:spTree>
    <p:extLst>
      <p:ext uri="{BB962C8B-B14F-4D97-AF65-F5344CB8AC3E}">
        <p14:creationId xmlns:p14="http://schemas.microsoft.com/office/powerpoint/2010/main" val="85877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F77C0B-74F4-4D6C-B4AF-0C486A62DF2B}"/>
              </a:ext>
            </a:extLst>
          </p:cNvPr>
          <p:cNvSpPr>
            <a:spLocks noGrp="1"/>
          </p:cNvSpPr>
          <p:nvPr>
            <p:ph type="body" idx="1"/>
          </p:nvPr>
        </p:nvSpPr>
        <p:spPr>
          <a:xfrm>
            <a:off x="517200" y="428017"/>
            <a:ext cx="11157600" cy="5663615"/>
          </a:xfrm>
        </p:spPr>
        <p:txBody>
          <a:bodyPr/>
          <a:lstStyle/>
          <a:p>
            <a:r>
              <a:rPr lang="en-US" dirty="0"/>
              <a:t>1.1 Dos dataset</a:t>
            </a:r>
          </a:p>
          <a:p>
            <a:endParaRPr lang="en-US" dirty="0"/>
          </a:p>
          <a:p>
            <a:endParaRPr lang="en-US" dirty="0"/>
          </a:p>
          <a:p>
            <a:endParaRPr lang="en-US" dirty="0"/>
          </a:p>
          <a:p>
            <a:endParaRPr lang="en-US" dirty="0"/>
          </a:p>
          <a:p>
            <a:r>
              <a:rPr lang="en-US" dirty="0"/>
              <a:t>1.2 Fuzzy dataset</a:t>
            </a:r>
          </a:p>
          <a:p>
            <a:endParaRPr lang="en-US" dirty="0"/>
          </a:p>
          <a:p>
            <a:endParaRPr lang="en-US" dirty="0"/>
          </a:p>
          <a:p>
            <a:endParaRPr lang="en-US" dirty="0"/>
          </a:p>
          <a:p>
            <a:r>
              <a:rPr lang="en-US" dirty="0"/>
              <a:t>1.3 Gear dataset  </a:t>
            </a:r>
          </a:p>
        </p:txBody>
      </p:sp>
      <p:pic>
        <p:nvPicPr>
          <p:cNvPr id="4" name="Picture 3">
            <a:extLst>
              <a:ext uri="{FF2B5EF4-FFF2-40B4-BE49-F238E27FC236}">
                <a16:creationId xmlns:a16="http://schemas.microsoft.com/office/drawing/2014/main" id="{C7B73867-43B8-88B5-73CC-49C09DB1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878" y="397062"/>
            <a:ext cx="4549534" cy="738612"/>
          </a:xfrm>
          <a:prstGeom prst="rect">
            <a:avLst/>
          </a:prstGeom>
        </p:spPr>
      </p:pic>
      <p:pic>
        <p:nvPicPr>
          <p:cNvPr id="8" name="Picture 7">
            <a:extLst>
              <a:ext uri="{FF2B5EF4-FFF2-40B4-BE49-F238E27FC236}">
                <a16:creationId xmlns:a16="http://schemas.microsoft.com/office/drawing/2014/main" id="{A1218A59-3320-D378-C575-5EDC4A240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518" y="2720853"/>
            <a:ext cx="4740051" cy="738611"/>
          </a:xfrm>
          <a:prstGeom prst="rect">
            <a:avLst/>
          </a:prstGeom>
        </p:spPr>
      </p:pic>
      <p:pic>
        <p:nvPicPr>
          <p:cNvPr id="11" name="Picture 10">
            <a:extLst>
              <a:ext uri="{FF2B5EF4-FFF2-40B4-BE49-F238E27FC236}">
                <a16:creationId xmlns:a16="http://schemas.microsoft.com/office/drawing/2014/main" id="{6BB83B6F-3A41-06E7-7EF5-FDBC3CCAE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28" y="4610266"/>
            <a:ext cx="4397121" cy="888418"/>
          </a:xfrm>
          <a:prstGeom prst="rect">
            <a:avLst/>
          </a:prstGeom>
        </p:spPr>
      </p:pic>
    </p:spTree>
    <p:extLst>
      <p:ext uri="{BB962C8B-B14F-4D97-AF65-F5344CB8AC3E}">
        <p14:creationId xmlns:p14="http://schemas.microsoft.com/office/powerpoint/2010/main" val="231466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7BDB9A-984A-40A6-987A-21F5A327994F}"/>
              </a:ext>
            </a:extLst>
          </p:cNvPr>
          <p:cNvSpPr>
            <a:spLocks noGrp="1"/>
          </p:cNvSpPr>
          <p:nvPr>
            <p:ph type="body" idx="1"/>
          </p:nvPr>
        </p:nvSpPr>
        <p:spPr>
          <a:xfrm>
            <a:off x="517200" y="490194"/>
            <a:ext cx="11157600" cy="5723986"/>
          </a:xfrm>
        </p:spPr>
        <p:txBody>
          <a:bodyPr/>
          <a:lstStyle/>
          <a:p>
            <a:endParaRPr lang="en-US" dirty="0"/>
          </a:p>
          <a:p>
            <a:r>
              <a:rPr lang="en-US" dirty="0"/>
              <a:t>1.4 RPM dataset</a:t>
            </a:r>
          </a:p>
          <a:p>
            <a:endParaRPr lang="en-US" dirty="0"/>
          </a:p>
          <a:p>
            <a:endParaRPr lang="en-US" dirty="0"/>
          </a:p>
          <a:p>
            <a:endParaRPr lang="en-US" dirty="0"/>
          </a:p>
          <a:p>
            <a:r>
              <a:rPr lang="en-US" dirty="0"/>
              <a:t>1.5 Merge dataset</a:t>
            </a:r>
          </a:p>
          <a:p>
            <a:endParaRPr lang="en-US" dirty="0"/>
          </a:p>
        </p:txBody>
      </p:sp>
      <p:pic>
        <p:nvPicPr>
          <p:cNvPr id="7" name="Picture 6" descr="A black screen with white numbers&#10;&#10;Description automatically generated">
            <a:extLst>
              <a:ext uri="{FF2B5EF4-FFF2-40B4-BE49-F238E27FC236}">
                <a16:creationId xmlns:a16="http://schemas.microsoft.com/office/drawing/2014/main" id="{BE060049-2EEB-4F96-A903-DBCBD1266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11677"/>
            <a:ext cx="5103042" cy="1287892"/>
          </a:xfrm>
          <a:prstGeom prst="rect">
            <a:avLst/>
          </a:prstGeom>
        </p:spPr>
      </p:pic>
      <p:pic>
        <p:nvPicPr>
          <p:cNvPr id="9" name="Picture 8" descr="A graph of a graph with numbers and lines&#10;&#10;Description automatically generated with medium confidence">
            <a:extLst>
              <a:ext uri="{FF2B5EF4-FFF2-40B4-BE49-F238E27FC236}">
                <a16:creationId xmlns:a16="http://schemas.microsoft.com/office/drawing/2014/main" id="{EEE333B6-14AA-4B43-97A3-4DAD09A2C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3" y="4173166"/>
            <a:ext cx="4853228" cy="2291782"/>
          </a:xfrm>
          <a:prstGeom prst="rect">
            <a:avLst/>
          </a:prstGeom>
        </p:spPr>
      </p:pic>
      <p:pic>
        <p:nvPicPr>
          <p:cNvPr id="11" name="Picture 10" descr="A graph with blue and orange lines&#10;&#10;Description automatically generated">
            <a:extLst>
              <a:ext uri="{FF2B5EF4-FFF2-40B4-BE49-F238E27FC236}">
                <a16:creationId xmlns:a16="http://schemas.microsoft.com/office/drawing/2014/main" id="{FEF8AA12-BA75-41FA-9A9B-6A0765D9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173164"/>
            <a:ext cx="5103041" cy="2291783"/>
          </a:xfrm>
          <a:prstGeom prst="rect">
            <a:avLst/>
          </a:prstGeom>
        </p:spPr>
      </p:pic>
      <p:pic>
        <p:nvPicPr>
          <p:cNvPr id="4" name="Picture 3">
            <a:extLst>
              <a:ext uri="{FF2B5EF4-FFF2-40B4-BE49-F238E27FC236}">
                <a16:creationId xmlns:a16="http://schemas.microsoft.com/office/drawing/2014/main" id="{07A29281-7314-D6E5-E117-2DCF1771C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1035597"/>
            <a:ext cx="4435224" cy="586726"/>
          </a:xfrm>
          <a:prstGeom prst="rect">
            <a:avLst/>
          </a:prstGeom>
        </p:spPr>
      </p:pic>
    </p:spTree>
    <p:extLst>
      <p:ext uri="{BB962C8B-B14F-4D97-AF65-F5344CB8AC3E}">
        <p14:creationId xmlns:p14="http://schemas.microsoft.com/office/powerpoint/2010/main" val="114132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EED-83D6-4129-92F3-D54E8D702786}"/>
              </a:ext>
            </a:extLst>
          </p:cNvPr>
          <p:cNvSpPr>
            <a:spLocks noGrp="1"/>
          </p:cNvSpPr>
          <p:nvPr>
            <p:ph type="title"/>
          </p:nvPr>
        </p:nvSpPr>
        <p:spPr/>
        <p:txBody>
          <a:bodyPr/>
          <a:lstStyle/>
          <a:p>
            <a:r>
              <a:rPr lang="en-US"/>
              <a:t>2. Long Short-Term Memory (LSTM)</a:t>
            </a:r>
            <a:endParaRPr lang="en-US" dirty="0"/>
          </a:p>
        </p:txBody>
      </p:sp>
      <p:sp>
        <p:nvSpPr>
          <p:cNvPr id="3" name="Text Placeholder 2">
            <a:extLst>
              <a:ext uri="{FF2B5EF4-FFF2-40B4-BE49-F238E27FC236}">
                <a16:creationId xmlns:a16="http://schemas.microsoft.com/office/drawing/2014/main" id="{880319F9-4019-453C-85D9-3C0103E0B344}"/>
              </a:ext>
            </a:extLst>
          </p:cNvPr>
          <p:cNvSpPr>
            <a:spLocks noGrp="1"/>
          </p:cNvSpPr>
          <p:nvPr>
            <p:ph type="body" idx="1"/>
          </p:nvPr>
        </p:nvSpPr>
        <p:spPr/>
        <p:txBody>
          <a:bodyPr/>
          <a:lstStyle/>
          <a:p>
            <a:pPr marL="152396" indent="0">
              <a:buNone/>
            </a:pPr>
            <a:r>
              <a:rPr lang="en-US" b="1" dirty="0"/>
              <a:t>Overview:</a:t>
            </a:r>
          </a:p>
          <a:p>
            <a:pPr>
              <a:buFont typeface="Arial" panose="020B0604020202020204" pitchFamily="34" charset="0"/>
              <a:buChar char="•"/>
            </a:pPr>
            <a:r>
              <a:rPr lang="en-US" sz="2000" b="1" dirty="0"/>
              <a:t>Purpose</a:t>
            </a:r>
            <a:r>
              <a:rPr lang="en-US" sz="2000" dirty="0"/>
              <a:t>: Ideal for sequence data and time series.</a:t>
            </a:r>
          </a:p>
          <a:p>
            <a:pPr>
              <a:buFont typeface="Arial" panose="020B0604020202020204" pitchFamily="34" charset="0"/>
              <a:buChar char="•"/>
            </a:pPr>
            <a:r>
              <a:rPr lang="en-US" sz="2000" b="1" dirty="0"/>
              <a:t>Architecture</a:t>
            </a:r>
            <a:r>
              <a:rPr lang="en-US" sz="2000" dirty="0"/>
              <a:t>: Uses LSTM layers to capture long-term dependencies.</a:t>
            </a:r>
          </a:p>
          <a:p>
            <a:pPr>
              <a:buFont typeface="Arial" panose="020B0604020202020204" pitchFamily="34" charset="0"/>
              <a:buChar char="•"/>
            </a:pPr>
            <a:endParaRPr lang="en-US" sz="2000" dirty="0"/>
          </a:p>
          <a:p>
            <a:r>
              <a:rPr lang="en-US" b="1" dirty="0"/>
              <a:t>Visualization:</a:t>
            </a:r>
          </a:p>
          <a:p>
            <a:pPr>
              <a:buFont typeface="Arial" panose="020B0604020202020204" pitchFamily="34" charset="0"/>
              <a:buChar char="•"/>
            </a:pPr>
            <a:r>
              <a:rPr lang="en-US" sz="2000" b="1" dirty="0"/>
              <a:t>Training Loss</a:t>
            </a:r>
            <a:r>
              <a:rPr lang="en-US" sz="2000" dirty="0"/>
              <a:t>: Plot the loss over epochs.</a:t>
            </a:r>
          </a:p>
          <a:p>
            <a:pPr>
              <a:buFont typeface="Arial" panose="020B0604020202020204" pitchFamily="34" charset="0"/>
              <a:buChar char="•"/>
            </a:pPr>
            <a:r>
              <a:rPr lang="en-US" sz="2000" b="1" dirty="0"/>
              <a:t>Predictions vs Actuals</a:t>
            </a:r>
            <a:r>
              <a:rPr lang="en-US" sz="2000" dirty="0"/>
              <a:t>: Compare the model's predictions to actual values.</a:t>
            </a:r>
          </a:p>
          <a:p>
            <a:endParaRPr lang="en-US" dirty="0"/>
          </a:p>
        </p:txBody>
      </p:sp>
    </p:spTree>
    <p:extLst>
      <p:ext uri="{BB962C8B-B14F-4D97-AF65-F5344CB8AC3E}">
        <p14:creationId xmlns:p14="http://schemas.microsoft.com/office/powerpoint/2010/main" val="2954130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EBFF8C-A4B6-4768-A9AF-B0DFF70CCB45}"/>
              </a:ext>
            </a:extLst>
          </p:cNvPr>
          <p:cNvSpPr>
            <a:spLocks noGrp="1"/>
          </p:cNvSpPr>
          <p:nvPr>
            <p:ph type="body" idx="1"/>
          </p:nvPr>
        </p:nvSpPr>
        <p:spPr>
          <a:xfrm>
            <a:off x="517200" y="395926"/>
            <a:ext cx="11157600" cy="5695706"/>
          </a:xfrm>
        </p:spPr>
        <p:txBody>
          <a:bodyPr/>
          <a:lstStyle/>
          <a:p>
            <a:endParaRPr lang="en-US" dirty="0"/>
          </a:p>
          <a:p>
            <a:endParaRPr lang="en-US" dirty="0"/>
          </a:p>
          <a:p>
            <a:endParaRPr lang="en-US" dirty="0"/>
          </a:p>
          <a:p>
            <a:r>
              <a:rPr lang="en-US" dirty="0"/>
              <a:t>2.1 Dos dataset </a:t>
            </a:r>
          </a:p>
          <a:p>
            <a:endParaRPr lang="en-US" dirty="0"/>
          </a:p>
          <a:p>
            <a:endParaRPr lang="en-US" dirty="0"/>
          </a:p>
          <a:p>
            <a:endParaRPr lang="en-US" dirty="0"/>
          </a:p>
          <a:p>
            <a:endParaRPr lang="en-US" dirty="0"/>
          </a:p>
          <a:p>
            <a:endParaRPr lang="en-US" dirty="0"/>
          </a:p>
          <a:p>
            <a:r>
              <a:rPr lang="en-US" dirty="0"/>
              <a:t>2.2 RPM dataset </a:t>
            </a:r>
          </a:p>
        </p:txBody>
      </p:sp>
      <p:pic>
        <p:nvPicPr>
          <p:cNvPr id="5" name="Picture 4" descr="A screenshot of a computer program&#10;&#10;Description automatically generated">
            <a:extLst>
              <a:ext uri="{FF2B5EF4-FFF2-40B4-BE49-F238E27FC236}">
                <a16:creationId xmlns:a16="http://schemas.microsoft.com/office/drawing/2014/main" id="{178D4140-B02E-4A3D-848C-6180B55C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747" y="395926"/>
            <a:ext cx="7168053" cy="3415749"/>
          </a:xfrm>
          <a:prstGeom prst="rect">
            <a:avLst/>
          </a:prstGeom>
        </p:spPr>
      </p:pic>
      <p:pic>
        <p:nvPicPr>
          <p:cNvPr id="7" name="Picture 6" descr="A black rectangular object with white lines&#10;&#10;Description automatically generated">
            <a:extLst>
              <a:ext uri="{FF2B5EF4-FFF2-40B4-BE49-F238E27FC236}">
                <a16:creationId xmlns:a16="http://schemas.microsoft.com/office/drawing/2014/main" id="{ADAC3EAA-DFF9-4B63-8FF7-1B0E5283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747" y="4333003"/>
            <a:ext cx="7168052" cy="1347950"/>
          </a:xfrm>
          <a:prstGeom prst="rect">
            <a:avLst/>
          </a:prstGeom>
        </p:spPr>
      </p:pic>
    </p:spTree>
    <p:extLst>
      <p:ext uri="{BB962C8B-B14F-4D97-AF65-F5344CB8AC3E}">
        <p14:creationId xmlns:p14="http://schemas.microsoft.com/office/powerpoint/2010/main" val="39913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A33D8F3D-73ED-51C9-588D-A4E9F12CF2F2}"/>
            </a:ext>
          </a:extLst>
        </p:cNvPr>
        <p:cNvGrpSpPr/>
        <p:nvPr/>
      </p:nvGrpSpPr>
      <p:grpSpPr>
        <a:xfrm>
          <a:off x="0" y="0"/>
          <a:ext cx="0" cy="0"/>
          <a:chOff x="0" y="0"/>
          <a:chExt cx="0" cy="0"/>
        </a:xfrm>
      </p:grpSpPr>
      <p:sp>
        <p:nvSpPr>
          <p:cNvPr id="75" name="Google Shape;75;p15">
            <a:extLst>
              <a:ext uri="{FF2B5EF4-FFF2-40B4-BE49-F238E27FC236}">
                <a16:creationId xmlns:a16="http://schemas.microsoft.com/office/drawing/2014/main" id="{84EF5BD3-70EA-8591-07C3-B6B3C454A46F}"/>
              </a:ext>
            </a:extLst>
          </p:cNvPr>
          <p:cNvSpPr txBox="1">
            <a:spLocks noGrp="1"/>
          </p:cNvSpPr>
          <p:nvPr>
            <p:ph type="title"/>
          </p:nvPr>
        </p:nvSpPr>
        <p:spPr>
          <a:xfrm>
            <a:off x="354000" y="1612100"/>
            <a:ext cx="5393600" cy="2008400"/>
          </a:xfrm>
          <a:prstGeom prst="rect">
            <a:avLst/>
          </a:prstGeom>
        </p:spPr>
        <p:txBody>
          <a:bodyPr spcFirstLastPara="1" vert="horz" wrap="square" lIns="121900" tIns="121900" rIns="121900" bIns="121900" rtlCol="0" anchor="b" anchorCtr="0">
            <a:normAutofit/>
          </a:bodyPr>
          <a:lstStyle/>
          <a:p>
            <a:r>
              <a:rPr lang="ar" dirty="0"/>
              <a:t>Content Outline</a:t>
            </a:r>
            <a:endParaRPr dirty="0"/>
          </a:p>
        </p:txBody>
      </p:sp>
      <p:sp>
        <p:nvSpPr>
          <p:cNvPr id="76" name="Google Shape;76;p15">
            <a:extLst>
              <a:ext uri="{FF2B5EF4-FFF2-40B4-BE49-F238E27FC236}">
                <a16:creationId xmlns:a16="http://schemas.microsoft.com/office/drawing/2014/main" id="{002699F3-026E-1391-66EF-645BF28D2D8F}"/>
              </a:ext>
            </a:extLst>
          </p:cNvPr>
          <p:cNvSpPr txBox="1">
            <a:spLocks noGrp="1"/>
          </p:cNvSpPr>
          <p:nvPr>
            <p:ph type="body" idx="2"/>
          </p:nvPr>
        </p:nvSpPr>
        <p:spPr>
          <a:xfrm>
            <a:off x="6586000" y="653143"/>
            <a:ext cx="5116000" cy="5477069"/>
          </a:xfrm>
          <a:prstGeom prst="rect">
            <a:avLst/>
          </a:prstGeom>
        </p:spPr>
        <p:txBody>
          <a:bodyPr spcFirstLastPara="1" vert="horz" wrap="square" lIns="121900" tIns="121900" rIns="121900" bIns="121900" rtlCol="0" anchor="ctr" anchorCtr="0">
            <a:normAutofit/>
          </a:bodyPr>
          <a:lstStyle/>
          <a:p>
            <a:pPr marL="342900" marR="0" lvl="0" indent="-342900" rtl="0">
              <a:lnSpc>
                <a:spcPct val="107000"/>
              </a:lnSpc>
              <a:spcBef>
                <a:spcPts val="0"/>
              </a:spcBef>
              <a:spcAft>
                <a:spcPts val="800"/>
              </a:spcAft>
              <a:buFont typeface="+mj-lt"/>
              <a:buAutoNum type="arabicPeriod"/>
              <a:tabLst>
                <a:tab pos="40005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Introduction</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Problem Statement</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Problem Solution</a:t>
            </a:r>
          </a:p>
          <a:p>
            <a:pPr marL="342900" marR="0" lvl="0" indent="-342900">
              <a:lnSpc>
                <a:spcPct val="107000"/>
              </a:lnSpc>
              <a:spcBef>
                <a:spcPts val="0"/>
              </a:spcBef>
              <a:spcAft>
                <a:spcPts val="800"/>
              </a:spcAft>
              <a:buFont typeface="+mj-lt"/>
              <a:buAutoNum type="arabicPeriod"/>
              <a:tabLst>
                <a:tab pos="40005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Related Work</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Components of a self-driving car</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Part one: The CAN Bus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Part two: </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CAN Bus Security</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Software Requirements</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Dataset</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kern="100" dirty="0">
                <a:solidFill>
                  <a:schemeClr val="bg1"/>
                </a:solidFill>
                <a:latin typeface="Calibri" panose="020F0502020204030204" pitchFamily="34" charset="0"/>
                <a:ea typeface="Calibri" panose="020F0502020204030204" pitchFamily="34" charset="0"/>
                <a:cs typeface="Arial" panose="020B0604020202020204" pitchFamily="34" charset="0"/>
              </a:rPr>
              <a:t>Test Accuracy screens</a:t>
            </a:r>
          </a:p>
          <a:p>
            <a:pPr marL="342900" marR="0" lvl="0" indent="-342900">
              <a:lnSpc>
                <a:spcPct val="107000"/>
              </a:lnSpc>
              <a:spcBef>
                <a:spcPts val="0"/>
              </a:spcBef>
              <a:spcAft>
                <a:spcPts val="800"/>
              </a:spcAft>
              <a:buFont typeface="+mj-lt"/>
              <a:buAutoNum type="arabicPeriod"/>
              <a:tabLst>
                <a:tab pos="400050" algn="l"/>
                <a:tab pos="457200" algn="l"/>
              </a:tabLst>
            </a:pPr>
            <a:r>
              <a:rPr lang="en-US" sz="1800" dirty="0">
                <a:solidFill>
                  <a:schemeClr val="bg1"/>
                </a:solidFill>
              </a:rPr>
              <a:t>Application UI (Phone view) </a:t>
            </a:r>
            <a:endParaRPr lang="en-US" sz="1100" kern="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00050" algn="l"/>
                <a:tab pos="457200" algn="l"/>
              </a:tabLst>
            </a:pPr>
            <a:r>
              <a:rPr lang="en-US" sz="1800" dirty="0">
                <a:solidFill>
                  <a:schemeClr val="bg1"/>
                </a:solidFill>
              </a:rPr>
              <a:t>References</a:t>
            </a:r>
            <a:endPar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31335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AE7235-4CE4-4CE6-81B7-6C4FAB70E3B3}"/>
              </a:ext>
            </a:extLst>
          </p:cNvPr>
          <p:cNvSpPr>
            <a:spLocks noGrp="1"/>
          </p:cNvSpPr>
          <p:nvPr>
            <p:ph type="body" idx="1"/>
          </p:nvPr>
        </p:nvSpPr>
        <p:spPr>
          <a:xfrm>
            <a:off x="517200" y="424205"/>
            <a:ext cx="11157600" cy="6202837"/>
          </a:xfrm>
        </p:spPr>
        <p:txBody>
          <a:bodyPr/>
          <a:lstStyle/>
          <a:p>
            <a:endParaRPr lang="en-US" dirty="0"/>
          </a:p>
          <a:p>
            <a:r>
              <a:rPr lang="en-US" dirty="0"/>
              <a:t>2.3  Fuzzy  dataset </a:t>
            </a:r>
          </a:p>
          <a:p>
            <a:pPr marL="152396" indent="0">
              <a:buNone/>
            </a:pPr>
            <a:endParaRPr lang="en-US" dirty="0"/>
          </a:p>
          <a:p>
            <a:r>
              <a:rPr lang="en-US" dirty="0"/>
              <a:t>2.3 Gear dataset </a:t>
            </a:r>
          </a:p>
          <a:p>
            <a:endParaRPr lang="en-US" dirty="0"/>
          </a:p>
          <a:p>
            <a:endParaRPr lang="en-US" dirty="0"/>
          </a:p>
          <a:p>
            <a:r>
              <a:rPr lang="en-US" dirty="0"/>
              <a:t>2.5 Merge dataset  </a:t>
            </a:r>
          </a:p>
        </p:txBody>
      </p:sp>
      <p:pic>
        <p:nvPicPr>
          <p:cNvPr id="5" name="Picture 4" descr="A black rectangular object with white lines&#10;&#10;Description automatically generated">
            <a:extLst>
              <a:ext uri="{FF2B5EF4-FFF2-40B4-BE49-F238E27FC236}">
                <a16:creationId xmlns:a16="http://schemas.microsoft.com/office/drawing/2014/main" id="{7C244244-B12A-4D21-992D-47C05A58A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321" y="459556"/>
            <a:ext cx="5824391" cy="1039305"/>
          </a:xfrm>
          <a:prstGeom prst="rect">
            <a:avLst/>
          </a:prstGeom>
        </p:spPr>
      </p:pic>
      <p:pic>
        <p:nvPicPr>
          <p:cNvPr id="7" name="Picture 6" descr="A black background with white lines&#10;&#10;Description automatically generated with medium confidence">
            <a:extLst>
              <a:ext uri="{FF2B5EF4-FFF2-40B4-BE49-F238E27FC236}">
                <a16:creationId xmlns:a16="http://schemas.microsoft.com/office/drawing/2014/main" id="{AA7560E3-8FE1-4227-9C0F-7DE4E0AE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319" y="1762612"/>
            <a:ext cx="5824391" cy="1178350"/>
          </a:xfrm>
          <a:prstGeom prst="rect">
            <a:avLst/>
          </a:prstGeom>
        </p:spPr>
      </p:pic>
      <p:pic>
        <p:nvPicPr>
          <p:cNvPr id="11" name="Picture 10" descr="A black rectangular object with white lines&#10;&#10;Description automatically generated">
            <a:extLst>
              <a:ext uri="{FF2B5EF4-FFF2-40B4-BE49-F238E27FC236}">
                <a16:creationId xmlns:a16="http://schemas.microsoft.com/office/drawing/2014/main" id="{EA2772E4-01DA-4B56-AA99-462AACD4A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319" y="3204713"/>
            <a:ext cx="5824391" cy="1178350"/>
          </a:xfrm>
          <a:prstGeom prst="rect">
            <a:avLst/>
          </a:prstGeom>
        </p:spPr>
      </p:pic>
      <p:pic>
        <p:nvPicPr>
          <p:cNvPr id="13" name="Picture 12" descr="A graph of training and training loss&#10;&#10;Description automatically generated">
            <a:extLst>
              <a:ext uri="{FF2B5EF4-FFF2-40B4-BE49-F238E27FC236}">
                <a16:creationId xmlns:a16="http://schemas.microsoft.com/office/drawing/2014/main" id="{EAFA0D84-CE87-4B92-9442-0651589CFB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00" y="4517194"/>
            <a:ext cx="10917510" cy="2109848"/>
          </a:xfrm>
          <a:prstGeom prst="rect">
            <a:avLst/>
          </a:prstGeom>
        </p:spPr>
      </p:pic>
    </p:spTree>
    <p:extLst>
      <p:ext uri="{BB962C8B-B14F-4D97-AF65-F5344CB8AC3E}">
        <p14:creationId xmlns:p14="http://schemas.microsoft.com/office/powerpoint/2010/main" val="2601925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46AF-A410-43BB-9B88-E700D625AB43}"/>
              </a:ext>
            </a:extLst>
          </p:cNvPr>
          <p:cNvSpPr>
            <a:spLocks noGrp="1"/>
          </p:cNvSpPr>
          <p:nvPr>
            <p:ph type="title"/>
          </p:nvPr>
        </p:nvSpPr>
        <p:spPr>
          <a:xfrm>
            <a:off x="300625" y="100208"/>
            <a:ext cx="11273967" cy="1886224"/>
          </a:xfrm>
        </p:spPr>
        <p:txBody>
          <a:bodyPr>
            <a:normAutofit fontScale="90000"/>
          </a:bodyPr>
          <a:lstStyle/>
          <a:p>
            <a:r>
              <a:rPr lang="en-US" b="1" dirty="0"/>
              <a:t>3</a:t>
            </a:r>
            <a:r>
              <a:rPr lang="en-US" dirty="0"/>
              <a:t>. </a:t>
            </a:r>
            <a:r>
              <a:rPr lang="en-US" b="1" dirty="0"/>
              <a:t>Bidirectional Recurrent Neural Network (BRNN) Model</a:t>
            </a:r>
            <a:br>
              <a:rPr lang="en-US" b="1" dirty="0"/>
            </a:br>
            <a:endParaRPr lang="en-US" dirty="0"/>
          </a:p>
        </p:txBody>
      </p:sp>
      <p:sp>
        <p:nvSpPr>
          <p:cNvPr id="3" name="Text Placeholder 2">
            <a:extLst>
              <a:ext uri="{FF2B5EF4-FFF2-40B4-BE49-F238E27FC236}">
                <a16:creationId xmlns:a16="http://schemas.microsoft.com/office/drawing/2014/main" id="{8616BF47-CC0A-4124-87FB-4D48A6F10163}"/>
              </a:ext>
            </a:extLst>
          </p:cNvPr>
          <p:cNvSpPr>
            <a:spLocks noGrp="1"/>
          </p:cNvSpPr>
          <p:nvPr>
            <p:ph type="body" idx="1"/>
          </p:nvPr>
        </p:nvSpPr>
        <p:spPr>
          <a:xfrm>
            <a:off x="416992" y="1043320"/>
            <a:ext cx="11157600" cy="5655501"/>
          </a:xfrm>
        </p:spPr>
        <p:txBody>
          <a:bodyPr>
            <a:normAutofit fontScale="62500" lnSpcReduction="20000"/>
          </a:bodyPr>
          <a:lstStyle/>
          <a:p>
            <a:pPr marL="152396" indent="0">
              <a:buNone/>
            </a:pPr>
            <a:endParaRPr lang="en-US" dirty="0"/>
          </a:p>
          <a:p>
            <a:r>
              <a:rPr lang="en-US" b="1" dirty="0"/>
              <a:t> </a:t>
            </a:r>
            <a:r>
              <a:rPr lang="en-US" sz="3200" b="1" dirty="0"/>
              <a:t>Overview</a:t>
            </a:r>
            <a:endParaRPr lang="en-US" b="1" dirty="0"/>
          </a:p>
          <a:p>
            <a:endParaRPr lang="en-US" dirty="0"/>
          </a:p>
          <a:p>
            <a:r>
              <a:rPr lang="en-US" b="1" dirty="0"/>
              <a:t>Purpose:</a:t>
            </a:r>
          </a:p>
          <a:p>
            <a:pPr marL="152396" indent="0">
              <a:buNone/>
            </a:pPr>
            <a:r>
              <a:rPr lang="en-US" dirty="0"/>
              <a:t>          The BRNN model leverages bidirectional recurrent neural networks to capture temporal   dependencies in structured data. This ensures information from both past and future contexts is considered, improving performance on sequential or time-series data.</a:t>
            </a:r>
          </a:p>
          <a:p>
            <a:endParaRPr lang="en-US" dirty="0"/>
          </a:p>
          <a:p>
            <a:r>
              <a:rPr lang="en-US" b="1" dirty="0"/>
              <a:t> Architecture:</a:t>
            </a:r>
          </a:p>
          <a:p>
            <a:pPr marL="152396" indent="0">
              <a:buNone/>
            </a:pPr>
            <a:r>
              <a:rPr lang="en-US" dirty="0"/>
              <a:t>               The architecture combines input data with BRNN layers, processing data in both forward and backward directions for a comprehensive understanding.</a:t>
            </a:r>
          </a:p>
          <a:p>
            <a:endParaRPr lang="en-US" dirty="0"/>
          </a:p>
          <a:p>
            <a:r>
              <a:rPr lang="en-US" b="1" dirty="0"/>
              <a:t> </a:t>
            </a:r>
            <a:r>
              <a:rPr lang="en-US" sz="3200" b="1" dirty="0"/>
              <a:t>Visualization</a:t>
            </a:r>
            <a:endParaRPr lang="en-US" b="1" dirty="0"/>
          </a:p>
          <a:p>
            <a:endParaRPr lang="en-US" dirty="0"/>
          </a:p>
          <a:p>
            <a:r>
              <a:rPr lang="en-US" b="1" dirty="0"/>
              <a:t>Hidden State Attention Maps:</a:t>
            </a:r>
          </a:p>
          <a:p>
            <a:pPr marL="152396" indent="0">
              <a:buNone/>
            </a:pPr>
            <a:r>
              <a:rPr lang="en-US" dirty="0"/>
              <a:t>                            Visualize the attention of the BRNN at each time step, highlighting the importance of each element in the sequence.</a:t>
            </a:r>
          </a:p>
          <a:p>
            <a:endParaRPr lang="en-US" dirty="0"/>
          </a:p>
          <a:p>
            <a:r>
              <a:rPr lang="en-US" b="1" dirty="0"/>
              <a:t> Training Metrics:</a:t>
            </a:r>
          </a:p>
          <a:p>
            <a:pPr marL="152396" indent="0">
              <a:buNone/>
            </a:pPr>
            <a:r>
              <a:rPr lang="en-US" dirty="0"/>
              <a:t>                     Display training and validation accuracy and loss over epochs to monitor performance and convergence.</a:t>
            </a:r>
          </a:p>
        </p:txBody>
      </p:sp>
    </p:spTree>
    <p:extLst>
      <p:ext uri="{BB962C8B-B14F-4D97-AF65-F5344CB8AC3E}">
        <p14:creationId xmlns:p14="http://schemas.microsoft.com/office/powerpoint/2010/main" val="3885220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5F4FA9-7040-4D17-A666-26F8E6498E13}"/>
              </a:ext>
            </a:extLst>
          </p:cNvPr>
          <p:cNvSpPr>
            <a:spLocks noGrp="1"/>
          </p:cNvSpPr>
          <p:nvPr>
            <p:ph type="body" idx="1"/>
          </p:nvPr>
        </p:nvSpPr>
        <p:spPr>
          <a:xfrm>
            <a:off x="0" y="0"/>
            <a:ext cx="12192000" cy="6858000"/>
          </a:xfrm>
        </p:spPr>
        <p:txBody>
          <a:bodyPr/>
          <a:lstStyle/>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r>
              <a:rPr lang="en-US" dirty="0">
                <a:solidFill>
                  <a:srgbClr val="201449"/>
                </a:solidFill>
                <a:latin typeface="Arial" panose="020B0604020202020204" pitchFamily="34" charset="0"/>
              </a:rPr>
              <a:t>3</a:t>
            </a:r>
            <a:r>
              <a:rPr lang="en-US" kern="1200" dirty="0">
                <a:solidFill>
                  <a:srgbClr val="201449"/>
                </a:solidFill>
                <a:effectLst/>
                <a:latin typeface="Arial" panose="020B0604020202020204" pitchFamily="34" charset="0"/>
                <a:ea typeface="+mn-ea"/>
                <a:cs typeface="+mn-cs"/>
              </a:rPr>
              <a:t>.1 Dos dataset </a:t>
            </a:r>
            <a:endParaRPr lang="en-US" dirty="0">
              <a:effectLst/>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endParaRPr lang="en-US" sz="1800" dirty="0">
              <a:solidFill>
                <a:srgbClr val="201449"/>
              </a:solidFill>
              <a:latin typeface="Arial" panose="020B0604020202020204" pitchFamily="34" charset="0"/>
            </a:endParaRPr>
          </a:p>
          <a:p>
            <a:pPr marL="152396" indent="0">
              <a:buNone/>
            </a:pPr>
            <a:endParaRPr lang="en-US" sz="1800" dirty="0">
              <a:solidFill>
                <a:srgbClr val="201449"/>
              </a:solidFill>
              <a:latin typeface="Arial" panose="020B0604020202020204" pitchFamily="34" charset="0"/>
            </a:endParaRPr>
          </a:p>
          <a:p>
            <a:r>
              <a:rPr lang="en-US" dirty="0">
                <a:solidFill>
                  <a:srgbClr val="201449"/>
                </a:solidFill>
                <a:latin typeface="Arial" panose="020B0604020202020204" pitchFamily="34" charset="0"/>
              </a:rPr>
              <a:t>3</a:t>
            </a:r>
            <a:r>
              <a:rPr lang="en-US" kern="1200" dirty="0">
                <a:solidFill>
                  <a:srgbClr val="201449"/>
                </a:solidFill>
                <a:effectLst/>
                <a:latin typeface="Arial" panose="020B0604020202020204" pitchFamily="34" charset="0"/>
                <a:ea typeface="+mn-ea"/>
                <a:cs typeface="+mn-cs"/>
              </a:rPr>
              <a:t>.2 RPM dataset</a:t>
            </a:r>
          </a:p>
          <a:p>
            <a:endParaRPr lang="en-US" dirty="0">
              <a:solidFill>
                <a:srgbClr val="201449"/>
              </a:solidFill>
              <a:latin typeface="Arial" panose="020B0604020202020204" pitchFamily="34" charset="0"/>
            </a:endParaRPr>
          </a:p>
          <a:p>
            <a:endParaRPr lang="en-US" kern="1200" dirty="0">
              <a:solidFill>
                <a:srgbClr val="201449"/>
              </a:solidFill>
              <a:effectLst/>
              <a:latin typeface="Arial" panose="020B0604020202020204" pitchFamily="34" charset="0"/>
              <a:ea typeface="+mn-ea"/>
              <a:cs typeface="+mn-cs"/>
            </a:endParaRPr>
          </a:p>
          <a:p>
            <a:endParaRPr lang="en-US" dirty="0">
              <a:solidFill>
                <a:srgbClr val="201449"/>
              </a:solidFill>
              <a:latin typeface="Arial" panose="020B0604020202020204" pitchFamily="34" charset="0"/>
            </a:endParaRPr>
          </a:p>
          <a:p>
            <a:endParaRPr lang="en-US" kern="1200" dirty="0">
              <a:solidFill>
                <a:srgbClr val="201449"/>
              </a:solidFill>
              <a:effectLst/>
              <a:latin typeface="Arial" panose="020B0604020202020204" pitchFamily="34" charset="0"/>
              <a:ea typeface="+mn-ea"/>
              <a:cs typeface="+mn-cs"/>
            </a:endParaRPr>
          </a:p>
          <a:p>
            <a:r>
              <a:rPr lang="en-US" dirty="0"/>
              <a:t>3.3 Fuzzy dataset </a:t>
            </a:r>
          </a:p>
          <a:p>
            <a:pPr marL="152396" indent="0">
              <a:buNone/>
            </a:pPr>
            <a:r>
              <a:rPr lang="en-US" kern="1200" dirty="0">
                <a:solidFill>
                  <a:srgbClr val="201449"/>
                </a:solidFill>
                <a:effectLst/>
                <a:latin typeface="Arial" panose="020B0604020202020204" pitchFamily="34" charset="0"/>
                <a:ea typeface="+mn-ea"/>
                <a:cs typeface="+mn-cs"/>
              </a:rPr>
              <a:t> </a:t>
            </a:r>
            <a:endParaRPr lang="en-US" dirty="0">
              <a:effectLst/>
            </a:endParaRPr>
          </a:p>
          <a:p>
            <a:endParaRPr lang="en-US" dirty="0"/>
          </a:p>
        </p:txBody>
      </p:sp>
      <p:pic>
        <p:nvPicPr>
          <p:cNvPr id="4" name="Picture 3" descr="A black background with white lines&#10;&#10;Description automatically generated">
            <a:extLst>
              <a:ext uri="{FF2B5EF4-FFF2-40B4-BE49-F238E27FC236}">
                <a16:creationId xmlns:a16="http://schemas.microsoft.com/office/drawing/2014/main" id="{0EEDE93A-0A41-428A-B9A0-D9A2B6547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867" y="549246"/>
            <a:ext cx="6156113" cy="968469"/>
          </a:xfrm>
          <a:prstGeom prst="rect">
            <a:avLst/>
          </a:prstGeom>
        </p:spPr>
      </p:pic>
      <p:pic>
        <p:nvPicPr>
          <p:cNvPr id="6" name="Picture 5" descr="A black background with white lines&#10;&#10;Description automatically generated">
            <a:extLst>
              <a:ext uri="{FF2B5EF4-FFF2-40B4-BE49-F238E27FC236}">
                <a16:creationId xmlns:a16="http://schemas.microsoft.com/office/drawing/2014/main" id="{0CDC1A66-C925-41A7-8810-ADEAAB7EBB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867" y="2422688"/>
            <a:ext cx="6156113" cy="1006312"/>
          </a:xfrm>
          <a:prstGeom prst="rect">
            <a:avLst/>
          </a:prstGeom>
        </p:spPr>
      </p:pic>
      <p:pic>
        <p:nvPicPr>
          <p:cNvPr id="10" name="Picture 9" descr="A black rectangular object with white lines&#10;&#10;Description automatically generated">
            <a:extLst>
              <a:ext uri="{FF2B5EF4-FFF2-40B4-BE49-F238E27FC236}">
                <a16:creationId xmlns:a16="http://schemas.microsoft.com/office/drawing/2014/main" id="{A296A631-A6E2-4A15-ABA0-031387954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2867" y="4640344"/>
            <a:ext cx="6156113" cy="1006312"/>
          </a:xfrm>
          <a:prstGeom prst="rect">
            <a:avLst/>
          </a:prstGeom>
        </p:spPr>
      </p:pic>
    </p:spTree>
    <p:extLst>
      <p:ext uri="{BB962C8B-B14F-4D97-AF65-F5344CB8AC3E}">
        <p14:creationId xmlns:p14="http://schemas.microsoft.com/office/powerpoint/2010/main" val="315343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BD1345-A441-48C0-B805-59EA10980882}"/>
              </a:ext>
            </a:extLst>
          </p:cNvPr>
          <p:cNvSpPr>
            <a:spLocks noGrp="1"/>
          </p:cNvSpPr>
          <p:nvPr>
            <p:ph type="body" idx="1"/>
          </p:nvPr>
        </p:nvSpPr>
        <p:spPr>
          <a:xfrm>
            <a:off x="517200" y="339365"/>
            <a:ext cx="11157600" cy="5752267"/>
          </a:xfrm>
        </p:spPr>
        <p:txBody>
          <a:bodyPr/>
          <a:lstStyle/>
          <a:p>
            <a:pPr marL="152396" indent="0">
              <a:buNone/>
            </a:pPr>
            <a:endParaRPr lang="en-US" dirty="0"/>
          </a:p>
          <a:p>
            <a:r>
              <a:rPr lang="en-US" dirty="0"/>
              <a:t>3.4 Gear dataset </a:t>
            </a:r>
          </a:p>
          <a:p>
            <a:endParaRPr lang="en-US" dirty="0"/>
          </a:p>
          <a:p>
            <a:endParaRPr lang="en-US" dirty="0"/>
          </a:p>
          <a:p>
            <a:endParaRPr lang="en-US" dirty="0"/>
          </a:p>
          <a:p>
            <a:r>
              <a:rPr lang="en-US" dirty="0"/>
              <a:t>3.5 Merge dataset </a:t>
            </a:r>
          </a:p>
        </p:txBody>
      </p:sp>
      <p:pic>
        <p:nvPicPr>
          <p:cNvPr id="5" name="Picture 4" descr="A black rectangular object with white lines&#10;&#10;Description automatically generated">
            <a:extLst>
              <a:ext uri="{FF2B5EF4-FFF2-40B4-BE49-F238E27FC236}">
                <a16:creationId xmlns:a16="http://schemas.microsoft.com/office/drawing/2014/main" id="{BE2C5C2B-8AE6-457E-A65E-7E7EA5E9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29" y="593889"/>
            <a:ext cx="6037570" cy="961534"/>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7A484370-CF22-493A-A3A1-CA7299EC9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29" y="2773499"/>
            <a:ext cx="6037570" cy="961533"/>
          </a:xfrm>
          <a:prstGeom prst="rect">
            <a:avLst/>
          </a:prstGeom>
        </p:spPr>
      </p:pic>
    </p:spTree>
    <p:extLst>
      <p:ext uri="{BB962C8B-B14F-4D97-AF65-F5344CB8AC3E}">
        <p14:creationId xmlns:p14="http://schemas.microsoft.com/office/powerpoint/2010/main" val="2598450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7C6A-7FD3-4720-8F8A-9DEE0AC2A121}"/>
              </a:ext>
            </a:extLst>
          </p:cNvPr>
          <p:cNvSpPr>
            <a:spLocks noGrp="1"/>
          </p:cNvSpPr>
          <p:nvPr>
            <p:ph type="title"/>
          </p:nvPr>
        </p:nvSpPr>
        <p:spPr>
          <a:xfrm>
            <a:off x="517200" y="610700"/>
            <a:ext cx="11157600" cy="699626"/>
          </a:xfrm>
        </p:spPr>
        <p:txBody>
          <a:bodyPr>
            <a:normAutofit fontScale="90000"/>
          </a:bodyPr>
          <a:lstStyle/>
          <a:p>
            <a:r>
              <a:rPr lang="en-US" dirty="0"/>
              <a:t>Application UI (Phone view) </a:t>
            </a:r>
          </a:p>
        </p:txBody>
      </p:sp>
      <p:sp>
        <p:nvSpPr>
          <p:cNvPr id="3" name="Text Placeholder 2">
            <a:extLst>
              <a:ext uri="{FF2B5EF4-FFF2-40B4-BE49-F238E27FC236}">
                <a16:creationId xmlns:a16="http://schemas.microsoft.com/office/drawing/2014/main" id="{9C49C2E4-8E5E-4332-8E5F-F7BD891FC1F4}"/>
              </a:ext>
            </a:extLst>
          </p:cNvPr>
          <p:cNvSpPr>
            <a:spLocks noGrp="1"/>
          </p:cNvSpPr>
          <p:nvPr>
            <p:ph type="body" idx="1"/>
          </p:nvPr>
        </p:nvSpPr>
        <p:spPr>
          <a:xfrm>
            <a:off x="517200" y="1791093"/>
            <a:ext cx="11157600" cy="4300539"/>
          </a:xfrm>
        </p:spPr>
        <p:txBody>
          <a:bodyPr/>
          <a:lstStyle/>
          <a:p>
            <a:r>
              <a:rPr lang="en-US" dirty="0"/>
              <a:t>Pages : </a:t>
            </a:r>
          </a:p>
          <a:p>
            <a:pPr marL="152396" indent="0">
              <a:buNone/>
            </a:pPr>
            <a:r>
              <a:rPr lang="en-US" dirty="0"/>
              <a:t>	Home Page , Log In or Sign Up , Data Trip</a:t>
            </a:r>
          </a:p>
        </p:txBody>
      </p:sp>
      <p:pic>
        <p:nvPicPr>
          <p:cNvPr id="9" name="Picture 8" descr="A silver sports car parked on a road with a city in the background&#10;&#10;Description automatically generated">
            <a:extLst>
              <a:ext uri="{FF2B5EF4-FFF2-40B4-BE49-F238E27FC236}">
                <a16:creationId xmlns:a16="http://schemas.microsoft.com/office/drawing/2014/main" id="{95BC3966-5639-4037-BD1E-A3D495156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5888" y="3197561"/>
            <a:ext cx="1689861" cy="3174662"/>
          </a:xfrm>
          <a:prstGeom prst="rect">
            <a:avLst/>
          </a:prstGeom>
        </p:spPr>
      </p:pic>
      <p:pic>
        <p:nvPicPr>
          <p:cNvPr id="5" name="Picture 4">
            <a:extLst>
              <a:ext uri="{FF2B5EF4-FFF2-40B4-BE49-F238E27FC236}">
                <a16:creationId xmlns:a16="http://schemas.microsoft.com/office/drawing/2014/main" id="{C9F585FD-D216-A310-9FAE-FE0D2031D4CC}"/>
              </a:ext>
            </a:extLst>
          </p:cNvPr>
          <p:cNvPicPr>
            <a:picLocks noChangeAspect="1"/>
          </p:cNvPicPr>
          <p:nvPr/>
        </p:nvPicPr>
        <p:blipFill rotWithShape="1">
          <a:blip r:embed="rId3"/>
          <a:srcRect l="39110" t="11843" r="39330" b="12861"/>
          <a:stretch/>
        </p:blipFill>
        <p:spPr>
          <a:xfrm>
            <a:off x="842963" y="3197562"/>
            <a:ext cx="1857375" cy="3174663"/>
          </a:xfrm>
          <a:prstGeom prst="rect">
            <a:avLst/>
          </a:prstGeom>
        </p:spPr>
      </p:pic>
      <p:pic>
        <p:nvPicPr>
          <p:cNvPr id="7" name="Picture 6">
            <a:extLst>
              <a:ext uri="{FF2B5EF4-FFF2-40B4-BE49-F238E27FC236}">
                <a16:creationId xmlns:a16="http://schemas.microsoft.com/office/drawing/2014/main" id="{27B7DDE6-8605-3DFE-76D9-E14E9B19FF2C}"/>
              </a:ext>
            </a:extLst>
          </p:cNvPr>
          <p:cNvPicPr>
            <a:picLocks noChangeAspect="1"/>
          </p:cNvPicPr>
          <p:nvPr/>
        </p:nvPicPr>
        <p:blipFill rotWithShape="1">
          <a:blip r:embed="rId4"/>
          <a:srcRect l="39258" t="12899" r="39297" b="13315"/>
          <a:stretch/>
        </p:blipFill>
        <p:spPr>
          <a:xfrm>
            <a:off x="6786562" y="3197561"/>
            <a:ext cx="1857375" cy="3174663"/>
          </a:xfrm>
          <a:prstGeom prst="rect">
            <a:avLst/>
          </a:prstGeom>
        </p:spPr>
      </p:pic>
      <p:pic>
        <p:nvPicPr>
          <p:cNvPr id="8" name="Picture 7">
            <a:extLst>
              <a:ext uri="{FF2B5EF4-FFF2-40B4-BE49-F238E27FC236}">
                <a16:creationId xmlns:a16="http://schemas.microsoft.com/office/drawing/2014/main" id="{2BEF686F-0E1A-0111-30A8-D969F19FA048}"/>
              </a:ext>
            </a:extLst>
          </p:cNvPr>
          <p:cNvPicPr>
            <a:picLocks noChangeAspect="1"/>
          </p:cNvPicPr>
          <p:nvPr/>
        </p:nvPicPr>
        <p:blipFill rotWithShape="1">
          <a:blip r:embed="rId5"/>
          <a:srcRect l="39141" t="12898" r="39414" b="13940"/>
          <a:stretch/>
        </p:blipFill>
        <p:spPr>
          <a:xfrm>
            <a:off x="3542289" y="3197561"/>
            <a:ext cx="1971675" cy="3174662"/>
          </a:xfrm>
          <a:prstGeom prst="rect">
            <a:avLst/>
          </a:prstGeom>
        </p:spPr>
      </p:pic>
    </p:spTree>
    <p:extLst>
      <p:ext uri="{BB962C8B-B14F-4D97-AF65-F5344CB8AC3E}">
        <p14:creationId xmlns:p14="http://schemas.microsoft.com/office/powerpoint/2010/main" val="381862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85E7-2859-4409-B987-5D2E4674E5CD}"/>
              </a:ext>
            </a:extLst>
          </p:cNvPr>
          <p:cNvSpPr>
            <a:spLocks noGrp="1"/>
          </p:cNvSpPr>
          <p:nvPr>
            <p:ph type="title"/>
          </p:nvPr>
        </p:nvSpPr>
        <p:spPr>
          <a:xfrm>
            <a:off x="1198182" y="559814"/>
            <a:ext cx="4390807" cy="1137012"/>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AA68785C-C505-48B0-A7BB-2E8DC394FAE2}"/>
              </a:ext>
            </a:extLst>
          </p:cNvPr>
          <p:cNvSpPr>
            <a:spLocks noGrp="1"/>
          </p:cNvSpPr>
          <p:nvPr>
            <p:ph idx="1"/>
          </p:nvPr>
        </p:nvSpPr>
        <p:spPr>
          <a:xfrm>
            <a:off x="1185756" y="1791093"/>
            <a:ext cx="4390524" cy="4725740"/>
          </a:xfrm>
        </p:spPr>
        <p:txBody>
          <a:bodyPr>
            <a:normAutofit fontScale="85000" lnSpcReduction="20000"/>
          </a:bodyPr>
          <a:lstStyle/>
          <a:p>
            <a:pPr>
              <a:lnSpc>
                <a:spcPct val="100000"/>
              </a:lnSpc>
              <a:buFont typeface="Wingdings" panose="05000000000000000000" pitchFamily="2" charset="2"/>
              <a:buChar char="§"/>
            </a:pPr>
            <a:r>
              <a:rPr lang="en-US" sz="1600" dirty="0"/>
              <a:t>Industrial &amp; Automotive Buses  CAN Bus : ENG. HASSAN Al-IRAQE </a:t>
            </a:r>
            <a:endParaRPr lang="en-US" sz="2400" dirty="0"/>
          </a:p>
          <a:p>
            <a:pPr>
              <a:lnSpc>
                <a:spcPct val="100000"/>
              </a:lnSpc>
              <a:buFont typeface="Wingdings" panose="05000000000000000000" pitchFamily="2" charset="2"/>
              <a:buChar char="§"/>
            </a:pPr>
            <a:r>
              <a:rPr lang="en-US" sz="1800" dirty="0"/>
              <a:t>Attacks on the CAN Bus and their mitigations, Dr. Ken Tindell, CTO Canis Automotive Labs</a:t>
            </a:r>
          </a:p>
          <a:p>
            <a:pPr>
              <a:lnSpc>
                <a:spcPct val="100000"/>
              </a:lnSpc>
              <a:buFont typeface="Wingdings" panose="05000000000000000000" pitchFamily="2" charset="2"/>
              <a:buChar char="§"/>
            </a:pPr>
            <a:r>
              <a:rPr lang="en-US" sz="1800" dirty="0" err="1"/>
              <a:t>Hindawi</a:t>
            </a:r>
            <a:r>
              <a:rPr lang="en-US" sz="1800" dirty="0"/>
              <a:t> Journal of Advanced Transportation Volume 2020, Article ID 3035741, 9 pages https://doi.org/10.1155/2020/3035741 </a:t>
            </a:r>
          </a:p>
          <a:p>
            <a:pPr>
              <a:lnSpc>
                <a:spcPct val="100000"/>
              </a:lnSpc>
              <a:buFont typeface="Wingdings" panose="05000000000000000000" pitchFamily="2" charset="2"/>
              <a:buChar char="§"/>
            </a:pPr>
            <a:r>
              <a:rPr lang="en-US" sz="1800" dirty="0" err="1"/>
              <a:t>Youtube</a:t>
            </a:r>
            <a:r>
              <a:rPr lang="en-US" sz="1800" dirty="0"/>
              <a:t> </a:t>
            </a:r>
            <a:r>
              <a:rPr lang="en-US" sz="1800" dirty="0" err="1"/>
              <a:t>channals</a:t>
            </a:r>
            <a:endParaRPr lang="en-US" sz="1800" dirty="0"/>
          </a:p>
          <a:p>
            <a:pPr>
              <a:lnSpc>
                <a:spcPct val="100000"/>
              </a:lnSpc>
              <a:buFont typeface="Wingdings" panose="05000000000000000000" pitchFamily="2" charset="2"/>
              <a:buChar char="§"/>
            </a:pPr>
            <a:r>
              <a:rPr lang="en-US" sz="1800" dirty="0"/>
              <a:t>Chat GPT</a:t>
            </a:r>
          </a:p>
          <a:p>
            <a:pPr>
              <a:lnSpc>
                <a:spcPct val="100000"/>
              </a:lnSpc>
              <a:buFont typeface="Wingdings" panose="05000000000000000000" pitchFamily="2" charset="2"/>
              <a:buChar char="§"/>
            </a:pPr>
            <a:r>
              <a:rPr lang="en-US" sz="1800" dirty="0"/>
              <a:t>Mehmet </a:t>
            </a:r>
            <a:r>
              <a:rPr lang="en-US" sz="1800" dirty="0" err="1"/>
              <a:t>Bozdal</a:t>
            </a:r>
            <a:r>
              <a:rPr lang="en-US" sz="1800" dirty="0"/>
              <a:t>, Mohammad </a:t>
            </a:r>
            <a:r>
              <a:rPr lang="en-US" sz="1800" dirty="0" err="1"/>
              <a:t>Samie</a:t>
            </a:r>
            <a:r>
              <a:rPr lang="en-US" sz="1800" dirty="0"/>
              <a:t>, Ian </a:t>
            </a:r>
            <a:r>
              <a:rPr lang="en-US" sz="1800" dirty="0" err="1"/>
              <a:t>Jennions</a:t>
            </a:r>
            <a:r>
              <a:rPr lang="en-US" sz="1800" dirty="0"/>
              <a:t> IVHM Centre, Cranfield University, Bedford, MK43 0AL, UK </a:t>
            </a:r>
          </a:p>
          <a:p>
            <a:pPr>
              <a:lnSpc>
                <a:spcPct val="100000"/>
              </a:lnSpc>
              <a:buFont typeface="Wingdings" panose="05000000000000000000" pitchFamily="2" charset="2"/>
              <a:buChar char="§"/>
            </a:pPr>
            <a:r>
              <a:rPr lang="en-US" sz="1800" dirty="0"/>
              <a:t>Figure page 40 :- </a:t>
            </a:r>
            <a:r>
              <a:rPr lang="en-US" sz="1800" dirty="0">
                <a:hlinkClick r:id="rId2"/>
              </a:rPr>
              <a:t>https://onlinelibrary.wiley.com/doi/10.1111/exsy.12754</a:t>
            </a:r>
            <a:r>
              <a:rPr lang="en-US" sz="1800" dirty="0"/>
              <a:t> </a:t>
            </a:r>
          </a:p>
          <a:p>
            <a:pPr>
              <a:lnSpc>
                <a:spcPct val="100000"/>
              </a:lnSpc>
              <a:buFont typeface="Wingdings" panose="05000000000000000000" pitchFamily="2" charset="2"/>
              <a:buChar char="§"/>
            </a:pPr>
            <a:r>
              <a:rPr lang="en-US" sz="1800" dirty="0"/>
              <a:t>Figure page 41 :- </a:t>
            </a:r>
            <a:r>
              <a:rPr lang="en-US" sz="1800" dirty="0">
                <a:hlinkClick r:id="rId3"/>
              </a:rPr>
              <a:t>https://www.mdpi.com/1424-8220/19/24/5370</a:t>
            </a:r>
            <a:endParaRPr lang="en-US" sz="1800" dirty="0"/>
          </a:p>
          <a:p>
            <a:pPr>
              <a:lnSpc>
                <a:spcPct val="100000"/>
              </a:lnSpc>
              <a:buFont typeface="Wingdings" panose="05000000000000000000" pitchFamily="2" charset="2"/>
              <a:buChar char="§"/>
            </a:pPr>
            <a:r>
              <a:rPr lang="en-US" sz="1800" dirty="0"/>
              <a:t>Figure page 44 :- </a:t>
            </a:r>
            <a:r>
              <a:rPr lang="en-US" sz="1800" dirty="0">
                <a:hlinkClick r:id="rId4"/>
              </a:rPr>
              <a:t>https://www.mdpi.com/1424-8220/21/12/3993</a:t>
            </a:r>
            <a:endParaRPr lang="en-US" sz="1800" dirty="0"/>
          </a:p>
          <a:p>
            <a:pPr>
              <a:lnSpc>
                <a:spcPct val="100000"/>
              </a:lnSpc>
              <a:buFont typeface="Wingdings" panose="05000000000000000000" pitchFamily="2" charset="2"/>
              <a:buChar char="§"/>
            </a:pPr>
            <a:endParaRPr lang="en-US" sz="1800" dirty="0"/>
          </a:p>
        </p:txBody>
      </p:sp>
      <p:pic>
        <p:nvPicPr>
          <p:cNvPr id="5" name="Picture 4" descr="Abstract blurred public library with bookshelves">
            <a:extLst>
              <a:ext uri="{FF2B5EF4-FFF2-40B4-BE49-F238E27FC236}">
                <a16:creationId xmlns:a16="http://schemas.microsoft.com/office/drawing/2014/main" id="{90E55830-5C51-1267-AC39-F746F750805B}"/>
              </a:ext>
            </a:extLst>
          </p:cNvPr>
          <p:cNvPicPr>
            <a:picLocks noChangeAspect="1"/>
          </p:cNvPicPr>
          <p:nvPr/>
        </p:nvPicPr>
        <p:blipFill rotWithShape="1">
          <a:blip r:embed="rId5"/>
          <a:srcRect l="8680" r="31019" b="-1"/>
          <a:stretch/>
        </p:blipFill>
        <p:spPr>
          <a:xfrm>
            <a:off x="5996628" y="10"/>
            <a:ext cx="6195372" cy="6857990"/>
          </a:xfrm>
          <a:prstGeom prst="rect">
            <a:avLst/>
          </a:prstGeom>
        </p:spPr>
      </p:pic>
    </p:spTree>
    <p:extLst>
      <p:ext uri="{BB962C8B-B14F-4D97-AF65-F5344CB8AC3E}">
        <p14:creationId xmlns:p14="http://schemas.microsoft.com/office/powerpoint/2010/main" val="292320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4"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0"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1EEF630B-30CC-F4F3-2090-B7973339F730}"/>
              </a:ext>
            </a:extLst>
          </p:cNvPr>
          <p:cNvPicPr>
            <a:picLocks noChangeAspect="1"/>
          </p:cNvPicPr>
          <p:nvPr/>
        </p:nvPicPr>
        <p:blipFill rotWithShape="1">
          <a:blip r:embed="rId2">
            <a:alphaModFix amt="70000"/>
          </a:blip>
          <a:srcRect r="-1" b="15725"/>
          <a:stretch/>
        </p:blipFill>
        <p:spPr>
          <a:xfrm>
            <a:off x="20" y="10"/>
            <a:ext cx="12188932" cy="6856614"/>
          </a:xfrm>
          <a:prstGeom prst="rect">
            <a:avLst/>
          </a:prstGeom>
        </p:spPr>
      </p:pic>
      <p:grpSp>
        <p:nvGrpSpPr>
          <p:cNvPr id="40"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7" name="Freeform: Shape 42">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8" name="Freeform: Shape 43">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9" name="Freeform: Shape 44">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0" name="Freeform: Shape 45">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1" name="Freeform: Shape 46">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 name="Freeform: Shape 41">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3"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4"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5" name="Freeform: Shape 53">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6" name="Freeform: Shape 54">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7" name="Freeform: Shape 66">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8" name="Freeform: Shape 56">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9" name="Freeform: Shape 57">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0BE0255F-593D-476E-A36D-EA99C99AEE32}"/>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spcBef>
                <a:spcPct val="0"/>
              </a:spcBef>
            </a:pPr>
            <a:r>
              <a:rPr lang="en-US" sz="6600" kern="1200">
                <a:solidFill>
                  <a:srgbClr val="FFFFFF"/>
                </a:solidFill>
                <a:latin typeface="+mj-lt"/>
                <a:ea typeface="+mj-ea"/>
                <a:cs typeface="+mj-cs"/>
              </a:rPr>
              <a:t>Thank you</a:t>
            </a:r>
          </a:p>
        </p:txBody>
      </p:sp>
      <p:grpSp>
        <p:nvGrpSpPr>
          <p:cNvPr id="73"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4" name="Straight Connector 73">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244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D2C5E5B0-BAA3-6D84-1BC5-2FB4ADF48586}"/>
            </a:ext>
          </a:extLst>
        </p:cNvPr>
        <p:cNvGrpSpPr/>
        <p:nvPr/>
      </p:nvGrpSpPr>
      <p:grpSpPr>
        <a:xfrm>
          <a:off x="0" y="0"/>
          <a:ext cx="0" cy="0"/>
          <a:chOff x="0" y="0"/>
          <a:chExt cx="0" cy="0"/>
        </a:xfrm>
      </p:grpSpPr>
      <p:sp>
        <p:nvSpPr>
          <p:cNvPr id="81" name="Google Shape;81;p16">
            <a:extLst>
              <a:ext uri="{FF2B5EF4-FFF2-40B4-BE49-F238E27FC236}">
                <a16:creationId xmlns:a16="http://schemas.microsoft.com/office/drawing/2014/main" id="{90C0A561-FA79-910C-B216-F8EB549D3080}"/>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Introduction </a:t>
            </a:r>
            <a:endParaRPr dirty="0"/>
          </a:p>
        </p:txBody>
      </p:sp>
      <p:sp>
        <p:nvSpPr>
          <p:cNvPr id="82" name="Google Shape;82;p16">
            <a:extLst>
              <a:ext uri="{FF2B5EF4-FFF2-40B4-BE49-F238E27FC236}">
                <a16:creationId xmlns:a16="http://schemas.microsoft.com/office/drawing/2014/main" id="{CFBEF694-E0BD-CEAB-8A8D-1961C233C6C8}"/>
              </a:ext>
            </a:extLst>
          </p:cNvPr>
          <p:cNvSpPr txBox="1">
            <a:spLocks noGrp="1"/>
          </p:cNvSpPr>
          <p:nvPr>
            <p:ph type="body" idx="1"/>
          </p:nvPr>
        </p:nvSpPr>
        <p:spPr>
          <a:xfrm>
            <a:off x="517200" y="1986432"/>
            <a:ext cx="11157600" cy="4105200"/>
          </a:xfrm>
          <a:prstGeom prst="rect">
            <a:avLst/>
          </a:prstGeom>
        </p:spPr>
        <p:txBody>
          <a:bodyPr spcFirstLastPara="1" vert="horz" wrap="square" lIns="121900" tIns="121900" rIns="121900" bIns="121900" rtlCol="0" anchor="t" anchorCtr="0">
            <a:normAutofit/>
          </a:bodyPr>
          <a:lstStyle/>
          <a:p>
            <a:pPr marL="0" indent="0">
              <a:lnSpc>
                <a:spcPct val="100000"/>
              </a:lnSpc>
              <a:spcBef>
                <a:spcPts val="1600"/>
              </a:spcBef>
              <a:spcAft>
                <a:spcPts val="1600"/>
              </a:spcAft>
              <a:buNone/>
            </a:pPr>
            <a:r>
              <a:rPr lang="en-US" dirty="0"/>
              <a:t>With the rapid advancement of self-driving technology, the automotive industry is witnessing a paradigm shift towards autonomous vehicles. As these vehicles become an integral part of our transportation system, ensuring their security against potential intrusions is of paramount importance. Traditional cybersecurity measures may not be sufficient to address the unique challenges posed by self-driving cars. This necessitates the development of innovative and sophisticated intrusion detection systems.</a:t>
            </a:r>
            <a:endParaRPr dirty="0"/>
          </a:p>
        </p:txBody>
      </p:sp>
    </p:spTree>
    <p:extLst>
      <p:ext uri="{BB962C8B-B14F-4D97-AF65-F5344CB8AC3E}">
        <p14:creationId xmlns:p14="http://schemas.microsoft.com/office/powerpoint/2010/main" val="346241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0FEE0F28-40F6-0E60-C2AD-F4ADB715C54D}"/>
            </a:ext>
          </a:extLst>
        </p:cNvPr>
        <p:cNvGrpSpPr/>
        <p:nvPr/>
      </p:nvGrpSpPr>
      <p:grpSpPr>
        <a:xfrm>
          <a:off x="0" y="0"/>
          <a:ext cx="0" cy="0"/>
          <a:chOff x="0" y="0"/>
          <a:chExt cx="0" cy="0"/>
        </a:xfrm>
      </p:grpSpPr>
      <p:sp>
        <p:nvSpPr>
          <p:cNvPr id="87" name="Google Shape;87;p17">
            <a:extLst>
              <a:ext uri="{FF2B5EF4-FFF2-40B4-BE49-F238E27FC236}">
                <a16:creationId xmlns:a16="http://schemas.microsoft.com/office/drawing/2014/main" id="{3D117826-190A-E2F8-14CB-5F5A69966EE5}"/>
              </a:ext>
            </a:extLst>
          </p:cNvPr>
          <p:cNvSpPr txBox="1">
            <a:spLocks noGrp="1"/>
          </p:cNvSpPr>
          <p:nvPr>
            <p:ph type="title"/>
          </p:nvPr>
        </p:nvSpPr>
        <p:spPr>
          <a:xfrm>
            <a:off x="517200" y="740800"/>
            <a:ext cx="3744000" cy="1007600"/>
          </a:xfrm>
          <a:prstGeom prst="rect">
            <a:avLst/>
          </a:prstGeom>
        </p:spPr>
        <p:txBody>
          <a:bodyPr spcFirstLastPara="1" vert="horz" wrap="square" lIns="121900" tIns="121900" rIns="121900" bIns="121900" rtlCol="0" anchor="b" anchorCtr="0">
            <a:normAutofit fontScale="90000"/>
          </a:bodyPr>
          <a:lstStyle/>
          <a:p>
            <a:r>
              <a:rPr lang="ar"/>
              <a:t>Problem Statement</a:t>
            </a:r>
            <a:endParaRPr/>
          </a:p>
        </p:txBody>
      </p:sp>
      <p:sp>
        <p:nvSpPr>
          <p:cNvPr id="2" name="Shape 4">
            <a:extLst>
              <a:ext uri="{FF2B5EF4-FFF2-40B4-BE49-F238E27FC236}">
                <a16:creationId xmlns:a16="http://schemas.microsoft.com/office/drawing/2014/main" id="{BC70CCB2-E32C-87C2-4EFD-F66A2DD242A7}"/>
              </a:ext>
            </a:extLst>
          </p:cNvPr>
          <p:cNvSpPr>
            <a:spLocks noGrp="1"/>
          </p:cNvSpPr>
          <p:nvPr>
            <p:ph type="body" idx="1"/>
          </p:nvPr>
        </p:nvSpPr>
        <p:spPr>
          <a:xfrm>
            <a:off x="666307" y="2125136"/>
            <a:ext cx="694661" cy="469209"/>
          </a:xfrm>
          <a:prstGeom prst="roundRect">
            <a:avLst>
              <a:gd name="adj" fmla="val 20000"/>
            </a:avLst>
          </a:prstGeom>
          <a:solidFill>
            <a:schemeClr val="bg2">
              <a:lumMod val="75000"/>
            </a:schemeClr>
          </a:solidFill>
          <a:ln w="13811">
            <a:solidFill>
              <a:srgbClr val="56565B"/>
            </a:solidFill>
            <a:prstDash val="solid"/>
          </a:ln>
        </p:spPr>
        <p:txBody>
          <a:bodyPr>
            <a:normAutofit fontScale="92500" lnSpcReduction="10000"/>
          </a:bodyPr>
          <a:lstStyle/>
          <a:p>
            <a:pPr marL="203195" indent="0">
              <a:buNone/>
            </a:pPr>
            <a:r>
              <a:rPr lang="en-US" dirty="0"/>
              <a:t>1</a:t>
            </a:r>
          </a:p>
        </p:txBody>
      </p:sp>
      <p:sp>
        <p:nvSpPr>
          <p:cNvPr id="6" name="TextBox 5">
            <a:extLst>
              <a:ext uri="{FF2B5EF4-FFF2-40B4-BE49-F238E27FC236}">
                <a16:creationId xmlns:a16="http://schemas.microsoft.com/office/drawing/2014/main" id="{74CD69AA-53B0-1E50-C0AE-B56E25FA5BAD}"/>
              </a:ext>
            </a:extLst>
          </p:cNvPr>
          <p:cNvSpPr txBox="1"/>
          <p:nvPr/>
        </p:nvSpPr>
        <p:spPr>
          <a:xfrm>
            <a:off x="1360969" y="1899684"/>
            <a:ext cx="2900232" cy="964495"/>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Vulnerabilities in Self-Driving Systems</a:t>
            </a:r>
            <a:endParaRPr lang="en-US" sz="1867" b="1" dirty="0">
              <a:solidFill>
                <a:schemeClr val="bg2">
                  <a:lumMod val="10000"/>
                </a:schemeClr>
              </a:solidFill>
            </a:endParaRPr>
          </a:p>
        </p:txBody>
      </p:sp>
      <p:sp>
        <p:nvSpPr>
          <p:cNvPr id="8" name="TextBox 7">
            <a:extLst>
              <a:ext uri="{FF2B5EF4-FFF2-40B4-BE49-F238E27FC236}">
                <a16:creationId xmlns:a16="http://schemas.microsoft.com/office/drawing/2014/main" id="{FAD8EF78-19AD-62FB-5767-04AA32AF7812}"/>
              </a:ext>
            </a:extLst>
          </p:cNvPr>
          <p:cNvSpPr txBox="1"/>
          <p:nvPr/>
        </p:nvSpPr>
        <p:spPr>
          <a:xfrm>
            <a:off x="1360968" y="2802219"/>
            <a:ext cx="2707757" cy="2879443"/>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Identifying the specific weaknesses and potential entry points for intrusions in autonomous vehicle software and hardware</a:t>
            </a:r>
            <a:r>
              <a:rPr lang="en-US" sz="1867" dirty="0">
                <a:solidFill>
                  <a:srgbClr val="E5E0DF"/>
                </a:solidFill>
                <a:latin typeface="Roboto" pitchFamily="34" charset="0"/>
                <a:ea typeface="Roboto" pitchFamily="34" charset="-122"/>
                <a:cs typeface="Roboto" pitchFamily="34" charset="-120"/>
              </a:rPr>
              <a:t>.</a:t>
            </a:r>
            <a:endParaRPr lang="en-US" sz="1867" dirty="0"/>
          </a:p>
        </p:txBody>
      </p:sp>
      <p:sp>
        <p:nvSpPr>
          <p:cNvPr id="10" name="TextBox 9">
            <a:extLst>
              <a:ext uri="{FF2B5EF4-FFF2-40B4-BE49-F238E27FC236}">
                <a16:creationId xmlns:a16="http://schemas.microsoft.com/office/drawing/2014/main" id="{89C21C4A-ABDA-99C7-2C4F-3DA12BEC00A4}"/>
              </a:ext>
            </a:extLst>
          </p:cNvPr>
          <p:cNvSpPr txBox="1"/>
          <p:nvPr/>
        </p:nvSpPr>
        <p:spPr>
          <a:xfrm>
            <a:off x="5345908" y="1961147"/>
            <a:ext cx="2900232" cy="964495"/>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Risk to Passenger Safety</a:t>
            </a:r>
            <a:endParaRPr lang="en-US" sz="1867" b="1" dirty="0">
              <a:solidFill>
                <a:schemeClr val="bg2">
                  <a:lumMod val="10000"/>
                </a:schemeClr>
              </a:solidFill>
            </a:endParaRPr>
          </a:p>
        </p:txBody>
      </p:sp>
      <p:sp>
        <p:nvSpPr>
          <p:cNvPr id="12" name="TextBox 11">
            <a:extLst>
              <a:ext uri="{FF2B5EF4-FFF2-40B4-BE49-F238E27FC236}">
                <a16:creationId xmlns:a16="http://schemas.microsoft.com/office/drawing/2014/main" id="{6CA5ACD0-6693-787C-3ED7-AF7C8B044089}"/>
              </a:ext>
            </a:extLst>
          </p:cNvPr>
          <p:cNvSpPr txBox="1"/>
          <p:nvPr/>
        </p:nvSpPr>
        <p:spPr>
          <a:xfrm>
            <a:off x="5193415" y="2925642"/>
            <a:ext cx="2622699" cy="2879443"/>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Exploring the direct implications and dangers posed by security breaches within self-driving systems.</a:t>
            </a:r>
            <a:endParaRPr lang="en-US" sz="1867" dirty="0">
              <a:solidFill>
                <a:schemeClr val="bg1">
                  <a:lumMod val="50000"/>
                </a:schemeClr>
              </a:solidFill>
            </a:endParaRPr>
          </a:p>
        </p:txBody>
      </p:sp>
      <p:sp>
        <p:nvSpPr>
          <p:cNvPr id="14" name="TextBox 13">
            <a:extLst>
              <a:ext uri="{FF2B5EF4-FFF2-40B4-BE49-F238E27FC236}">
                <a16:creationId xmlns:a16="http://schemas.microsoft.com/office/drawing/2014/main" id="{C0B4BB74-0346-579F-A484-D506EFEF6024}"/>
              </a:ext>
            </a:extLst>
          </p:cNvPr>
          <p:cNvSpPr txBox="1"/>
          <p:nvPr/>
        </p:nvSpPr>
        <p:spPr>
          <a:xfrm>
            <a:off x="8510774" y="2125134"/>
            <a:ext cx="3355161" cy="502830"/>
          </a:xfrm>
          <a:prstGeom prst="rect">
            <a:avLst/>
          </a:prstGeom>
          <a:noFill/>
        </p:spPr>
        <p:txBody>
          <a:bodyPr wrap="square">
            <a:spAutoFit/>
          </a:bodyPr>
          <a:lstStyle/>
          <a:p>
            <a:pPr>
              <a:lnSpc>
                <a:spcPts val="3645"/>
              </a:lnSpc>
            </a:pPr>
            <a:r>
              <a:rPr lang="en-US" sz="1867" b="1" dirty="0">
                <a:solidFill>
                  <a:schemeClr val="bg2">
                    <a:lumMod val="10000"/>
                  </a:schemeClr>
                </a:solidFill>
                <a:latin typeface="Poppins" pitchFamily="34" charset="0"/>
                <a:ea typeface="Poppins" pitchFamily="34" charset="-122"/>
                <a:cs typeface="Poppins" pitchFamily="34" charset="-120"/>
              </a:rPr>
              <a:t>Challenges in Detection</a:t>
            </a:r>
            <a:endParaRPr lang="en-US" sz="1867" b="1" dirty="0">
              <a:solidFill>
                <a:schemeClr val="bg2">
                  <a:lumMod val="10000"/>
                </a:schemeClr>
              </a:solidFill>
            </a:endParaRPr>
          </a:p>
        </p:txBody>
      </p:sp>
      <p:sp>
        <p:nvSpPr>
          <p:cNvPr id="16" name="TextBox 15">
            <a:extLst>
              <a:ext uri="{FF2B5EF4-FFF2-40B4-BE49-F238E27FC236}">
                <a16:creationId xmlns:a16="http://schemas.microsoft.com/office/drawing/2014/main" id="{F46E68FA-8635-B8BD-8070-FA8A13D5D5D9}"/>
              </a:ext>
            </a:extLst>
          </p:cNvPr>
          <p:cNvSpPr txBox="1"/>
          <p:nvPr/>
        </p:nvSpPr>
        <p:spPr>
          <a:xfrm>
            <a:off x="8510773" y="2681547"/>
            <a:ext cx="3355161" cy="2404954"/>
          </a:xfrm>
          <a:prstGeom prst="rect">
            <a:avLst/>
          </a:prstGeom>
          <a:noFill/>
        </p:spPr>
        <p:txBody>
          <a:bodyPr wrap="square">
            <a:spAutoFit/>
          </a:bodyPr>
          <a:lstStyle/>
          <a:p>
            <a:pPr>
              <a:lnSpc>
                <a:spcPts val="3732"/>
              </a:lnSpc>
            </a:pPr>
            <a:r>
              <a:rPr lang="en-US" sz="1867" dirty="0">
                <a:solidFill>
                  <a:schemeClr val="bg1">
                    <a:lumMod val="50000"/>
                  </a:schemeClr>
                </a:solidFill>
                <a:latin typeface="Roboto" pitchFamily="34" charset="0"/>
                <a:ea typeface="Roboto" pitchFamily="34" charset="-122"/>
                <a:cs typeface="Roboto" pitchFamily="34" charset="-120"/>
              </a:rPr>
              <a:t>Analyzing the difficulties in identifying and mitigating intrusions without hindering the functionality of the self-driving system</a:t>
            </a:r>
            <a:r>
              <a:rPr lang="en-US" sz="1867" dirty="0">
                <a:solidFill>
                  <a:srgbClr val="E5E0DF"/>
                </a:solidFill>
                <a:latin typeface="Roboto" pitchFamily="34" charset="0"/>
                <a:ea typeface="Roboto" pitchFamily="34" charset="-122"/>
                <a:cs typeface="Roboto" pitchFamily="34" charset="-120"/>
              </a:rPr>
              <a:t>.</a:t>
            </a:r>
            <a:endParaRPr lang="en-US" sz="1867" dirty="0"/>
          </a:p>
        </p:txBody>
      </p:sp>
      <p:sp>
        <p:nvSpPr>
          <p:cNvPr id="4" name="Shape 4">
            <a:extLst>
              <a:ext uri="{FF2B5EF4-FFF2-40B4-BE49-F238E27FC236}">
                <a16:creationId xmlns:a16="http://schemas.microsoft.com/office/drawing/2014/main" id="{BC3CB734-375A-C84F-EDD7-18C7F9D7122D}"/>
              </a:ext>
            </a:extLst>
          </p:cNvPr>
          <p:cNvSpPr txBox="1">
            <a:spLocks/>
          </p:cNvSpPr>
          <p:nvPr/>
        </p:nvSpPr>
        <p:spPr>
          <a:xfrm>
            <a:off x="4386613" y="2046716"/>
            <a:ext cx="694661" cy="469209"/>
          </a:xfrm>
          <a:prstGeom prst="roundRect">
            <a:avLst>
              <a:gd name="adj" fmla="val 20000"/>
            </a:avLst>
          </a:prstGeom>
          <a:solidFill>
            <a:schemeClr val="bg2">
              <a:lumMod val="75000"/>
            </a:schemeClr>
          </a:solidFill>
          <a:ln w="13811">
            <a:solidFill>
              <a:srgbClr val="56565B"/>
            </a:solidFill>
            <a:prstDash val="solid"/>
          </a:ln>
        </p:spPr>
        <p:txBody>
          <a:bodyPr spcFirstLastPara="1" vert="horz" wrap="square" lIns="91425" tIns="91425" rIns="91425" bIns="91425" rtlCol="0" anchor="t" anchorCtr="0">
            <a:normAutofit fontScale="92500" lnSpcReduction="10000"/>
          </a:bodyPr>
          <a:lstStyle>
            <a:lvl1pPr marL="609585" lvl="0"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1pPr>
            <a:lvl2pPr marL="1219170" lvl="1"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2pPr>
            <a:lvl3pPr marL="1828754" lvl="2"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3pPr>
            <a:lvl4pPr marL="2438339" lvl="3"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4pPr>
            <a:lvl5pPr marL="3047924" lvl="4"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203195" indent="0">
              <a:buFont typeface="Avenir Next LT Pro" panose="020B0504020202020204" pitchFamily="34" charset="0"/>
              <a:buNone/>
            </a:pPr>
            <a:r>
              <a:rPr lang="en-US" dirty="0"/>
              <a:t>2</a:t>
            </a:r>
          </a:p>
        </p:txBody>
      </p:sp>
      <p:sp>
        <p:nvSpPr>
          <p:cNvPr id="7" name="Shape 4">
            <a:extLst>
              <a:ext uri="{FF2B5EF4-FFF2-40B4-BE49-F238E27FC236}">
                <a16:creationId xmlns:a16="http://schemas.microsoft.com/office/drawing/2014/main" id="{310C95DA-6DDB-682E-88C3-FAF9AF62FEC4}"/>
              </a:ext>
            </a:extLst>
          </p:cNvPr>
          <p:cNvSpPr txBox="1">
            <a:spLocks/>
          </p:cNvSpPr>
          <p:nvPr/>
        </p:nvSpPr>
        <p:spPr>
          <a:xfrm>
            <a:off x="7742167" y="2158755"/>
            <a:ext cx="694661" cy="469209"/>
          </a:xfrm>
          <a:prstGeom prst="roundRect">
            <a:avLst>
              <a:gd name="adj" fmla="val 20000"/>
            </a:avLst>
          </a:prstGeom>
          <a:solidFill>
            <a:schemeClr val="bg2">
              <a:lumMod val="75000"/>
            </a:schemeClr>
          </a:solidFill>
          <a:ln w="13811">
            <a:solidFill>
              <a:srgbClr val="56565B"/>
            </a:solidFill>
            <a:prstDash val="solid"/>
          </a:ln>
        </p:spPr>
        <p:txBody>
          <a:bodyPr spcFirstLastPara="1" vert="horz" wrap="square" lIns="91425" tIns="91425" rIns="91425" bIns="91425" rtlCol="0" anchor="t" anchorCtr="0">
            <a:normAutofit fontScale="92500" lnSpcReduction="10000"/>
          </a:bodyPr>
          <a:lstStyle>
            <a:lvl1pPr marL="609585" lvl="0"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1pPr>
            <a:lvl2pPr marL="1219170" lvl="1"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2pPr>
            <a:lvl3pPr marL="1828754" lvl="2"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3pPr>
            <a:lvl4pPr marL="2438339" lvl="3"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4pPr>
            <a:lvl5pPr marL="3047924" lvl="4" indent="-406390" algn="l" defTabSz="914400" rtl="0" eaLnBrk="1" latinLnBrk="0" hangingPunct="1">
              <a:lnSpc>
                <a:spcPct val="110000"/>
              </a:lnSpc>
              <a:spcBef>
                <a:spcPts val="0"/>
              </a:spcBef>
              <a:spcAft>
                <a:spcPts val="0"/>
              </a:spcAft>
              <a:buClr>
                <a:schemeClr val="accent5"/>
              </a:buClr>
              <a:buSzPts val="1200"/>
              <a:buFont typeface="Avenir Next LT Pro" panose="020B0504020202020204" pitchFamily="34" charset="0"/>
              <a:buChar char="○"/>
              <a:defRPr sz="1600" kern="1200">
                <a:solidFill>
                  <a:schemeClr val="tx2"/>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203195" indent="0">
              <a:buFont typeface="Avenir Next LT Pro" panose="020B0504020202020204" pitchFamily="34" charset="0"/>
              <a:buNone/>
            </a:pPr>
            <a:r>
              <a:rPr lang="en-US" dirty="0"/>
              <a:t>3</a:t>
            </a:r>
          </a:p>
        </p:txBody>
      </p:sp>
    </p:spTree>
    <p:extLst>
      <p:ext uri="{BB962C8B-B14F-4D97-AF65-F5344CB8AC3E}">
        <p14:creationId xmlns:p14="http://schemas.microsoft.com/office/powerpoint/2010/main" val="336219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7F17325-3004-8EC5-B3D8-6AE7E5637A9A}"/>
            </a:ext>
          </a:extLst>
        </p:cNvPr>
        <p:cNvGrpSpPr/>
        <p:nvPr/>
      </p:nvGrpSpPr>
      <p:grpSpPr>
        <a:xfrm>
          <a:off x="0" y="0"/>
          <a:ext cx="0" cy="0"/>
          <a:chOff x="0" y="0"/>
          <a:chExt cx="0" cy="0"/>
        </a:xfrm>
      </p:grpSpPr>
      <p:sp>
        <p:nvSpPr>
          <p:cNvPr id="94" name="Google Shape;94;p18">
            <a:extLst>
              <a:ext uri="{FF2B5EF4-FFF2-40B4-BE49-F238E27FC236}">
                <a16:creationId xmlns:a16="http://schemas.microsoft.com/office/drawing/2014/main" id="{6CF65B8F-2724-AA49-3BFA-DFFC4656D953}"/>
              </a:ext>
            </a:extLst>
          </p:cNvPr>
          <p:cNvSpPr txBox="1">
            <a:spLocks noGrp="1"/>
          </p:cNvSpPr>
          <p:nvPr>
            <p:ph type="title"/>
          </p:nvPr>
        </p:nvSpPr>
        <p:spPr>
          <a:xfrm>
            <a:off x="517200" y="610700"/>
            <a:ext cx="11157600" cy="914800"/>
          </a:xfrm>
          <a:prstGeom prst="rect">
            <a:avLst/>
          </a:prstGeom>
        </p:spPr>
        <p:txBody>
          <a:bodyPr spcFirstLastPara="1" vert="horz" wrap="square" lIns="121900" tIns="121900" rIns="121900" bIns="121900" rtlCol="0" anchor="b" anchorCtr="0">
            <a:normAutofit/>
          </a:bodyPr>
          <a:lstStyle/>
          <a:p>
            <a:r>
              <a:rPr lang="ar" dirty="0"/>
              <a:t>Problem Solution</a:t>
            </a:r>
            <a:endParaRPr dirty="0"/>
          </a:p>
        </p:txBody>
      </p:sp>
      <p:sp>
        <p:nvSpPr>
          <p:cNvPr id="2" name="Shape 4">
            <a:extLst>
              <a:ext uri="{FF2B5EF4-FFF2-40B4-BE49-F238E27FC236}">
                <a16:creationId xmlns:a16="http://schemas.microsoft.com/office/drawing/2014/main" id="{FEEACC1D-C4A4-7F35-D17E-FFACDED1EB68}"/>
              </a:ext>
            </a:extLst>
          </p:cNvPr>
          <p:cNvSpPr>
            <a:spLocks noGrp="1"/>
          </p:cNvSpPr>
          <p:nvPr>
            <p:ph type="body" idx="1"/>
          </p:nvPr>
        </p:nvSpPr>
        <p:spPr>
          <a:xfrm>
            <a:off x="645584" y="2142068"/>
            <a:ext cx="3870256" cy="3996464"/>
          </a:xfrm>
          <a:prstGeom prst="roundRect">
            <a:avLst>
              <a:gd name="adj" fmla="val 3250"/>
            </a:avLst>
          </a:prstGeom>
          <a:solidFill>
            <a:schemeClr val="tx1">
              <a:lumMod val="75000"/>
              <a:lumOff val="25000"/>
            </a:schemeClr>
          </a:solidFill>
          <a:ln w="13811">
            <a:solidFill>
              <a:srgbClr val="56565B"/>
            </a:solidFill>
            <a:prstDash val="solid"/>
          </a:ln>
        </p:spPr>
        <p:txBody>
          <a:bodyPr>
            <a:normAutofit fontScale="92500" lnSpcReduction="10000"/>
          </a:bodyPr>
          <a:lstStyle/>
          <a:p>
            <a:pPr marL="152396" indent="0">
              <a:buNone/>
            </a:pPr>
            <a:r>
              <a:rPr lang="en-US" sz="2400" b="1" dirty="0">
                <a:solidFill>
                  <a:srgbClr val="E5E0DF"/>
                </a:solidFill>
                <a:latin typeface="Poppins" pitchFamily="34" charset="0"/>
                <a:ea typeface="Poppins" pitchFamily="34" charset="-122"/>
                <a:cs typeface="Poppins" pitchFamily="34" charset="-120"/>
              </a:rPr>
              <a:t>Machine Learning Framework</a:t>
            </a:r>
            <a:endParaRPr lang="ar-EG" b="1" dirty="0">
              <a:solidFill>
                <a:srgbClr val="E5E0DF"/>
              </a:solidFill>
              <a:latin typeface="Poppins" pitchFamily="34" charset="0"/>
              <a:ea typeface="Poppins" pitchFamily="34" charset="-122"/>
              <a:cs typeface="Poppins" pitchFamily="34" charset="-120"/>
            </a:endParaRPr>
          </a:p>
          <a:p>
            <a:pPr marL="152396" indent="0">
              <a:buNone/>
            </a:pPr>
            <a:endParaRPr lang="ar-EG" dirty="0"/>
          </a:p>
          <a:p>
            <a:pPr marL="152396" indent="0">
              <a:buNone/>
            </a:pPr>
            <a:r>
              <a:rPr lang="en-US" dirty="0">
                <a:solidFill>
                  <a:schemeClr val="bg1">
                    <a:lumMod val="85000"/>
                  </a:schemeClr>
                </a:solidFill>
              </a:rPr>
              <a:t>Developing an advanced deep learning model to actively detect and respond to potential intrusions in real-time.</a:t>
            </a:r>
          </a:p>
          <a:p>
            <a:pPr marL="152396" indent="0">
              <a:buNone/>
            </a:pPr>
            <a:endParaRPr lang="en-US" dirty="0"/>
          </a:p>
        </p:txBody>
      </p:sp>
      <p:pic>
        <p:nvPicPr>
          <p:cNvPr id="4" name="Picture 3">
            <a:extLst>
              <a:ext uri="{FF2B5EF4-FFF2-40B4-BE49-F238E27FC236}">
                <a16:creationId xmlns:a16="http://schemas.microsoft.com/office/drawing/2014/main" id="{BB63F22A-207F-2A06-69BE-D86C6A99B893}"/>
              </a:ext>
            </a:extLst>
          </p:cNvPr>
          <p:cNvPicPr>
            <a:picLocks noChangeAspect="1"/>
          </p:cNvPicPr>
          <p:nvPr/>
        </p:nvPicPr>
        <p:blipFill>
          <a:blip r:embed="rId3"/>
          <a:stretch>
            <a:fillRect/>
          </a:stretch>
        </p:blipFill>
        <p:spPr>
          <a:xfrm>
            <a:off x="4629252" y="2142068"/>
            <a:ext cx="3791737" cy="3996464"/>
          </a:xfrm>
          <a:prstGeom prst="rect">
            <a:avLst/>
          </a:prstGeom>
        </p:spPr>
      </p:pic>
      <p:sp>
        <p:nvSpPr>
          <p:cNvPr id="6" name="TextBox 5">
            <a:extLst>
              <a:ext uri="{FF2B5EF4-FFF2-40B4-BE49-F238E27FC236}">
                <a16:creationId xmlns:a16="http://schemas.microsoft.com/office/drawing/2014/main" id="{B432FFFC-1C0D-C65D-E36A-A03D6A46BB33}"/>
              </a:ext>
            </a:extLst>
          </p:cNvPr>
          <p:cNvSpPr txBox="1"/>
          <p:nvPr/>
        </p:nvSpPr>
        <p:spPr>
          <a:xfrm>
            <a:off x="4862623" y="2395870"/>
            <a:ext cx="3558365" cy="502830"/>
          </a:xfrm>
          <a:prstGeom prst="rect">
            <a:avLst/>
          </a:prstGeom>
          <a:noFill/>
        </p:spPr>
        <p:txBody>
          <a:bodyPr wrap="square">
            <a:spAutoFit/>
          </a:bodyPr>
          <a:lstStyle/>
          <a:p>
            <a:pPr>
              <a:lnSpc>
                <a:spcPts val="3645"/>
              </a:lnSpc>
            </a:pPr>
            <a:r>
              <a:rPr lang="en-US" sz="1867" b="1" dirty="0">
                <a:solidFill>
                  <a:srgbClr val="E5E0DF"/>
                </a:solidFill>
                <a:latin typeface="Poppins" pitchFamily="34" charset="0"/>
                <a:ea typeface="Poppins" pitchFamily="34" charset="-122"/>
                <a:cs typeface="Poppins" pitchFamily="34" charset="-120"/>
              </a:rPr>
              <a:t>Data-Driven Approach</a:t>
            </a:r>
            <a:endParaRPr lang="en-US" sz="1867" b="1" dirty="0"/>
          </a:p>
        </p:txBody>
      </p:sp>
      <p:sp>
        <p:nvSpPr>
          <p:cNvPr id="8" name="TextBox 7">
            <a:extLst>
              <a:ext uri="{FF2B5EF4-FFF2-40B4-BE49-F238E27FC236}">
                <a16:creationId xmlns:a16="http://schemas.microsoft.com/office/drawing/2014/main" id="{C875F6EA-BA11-9B02-D933-674978A517F1}"/>
              </a:ext>
            </a:extLst>
          </p:cNvPr>
          <p:cNvSpPr txBox="1"/>
          <p:nvPr/>
        </p:nvSpPr>
        <p:spPr>
          <a:xfrm>
            <a:off x="4862624" y="3391101"/>
            <a:ext cx="3359889" cy="1930465"/>
          </a:xfrm>
          <a:prstGeom prst="rect">
            <a:avLst/>
          </a:prstGeom>
          <a:noFill/>
        </p:spPr>
        <p:txBody>
          <a:bodyPr wrap="square">
            <a:spAutoFit/>
          </a:bodyPr>
          <a:lstStyle/>
          <a:p>
            <a:pPr>
              <a:lnSpc>
                <a:spcPts val="3732"/>
              </a:lnSpc>
            </a:pPr>
            <a:r>
              <a:rPr lang="en-US" sz="1867" b="1" dirty="0">
                <a:solidFill>
                  <a:srgbClr val="E5E0DF"/>
                </a:solidFill>
                <a:latin typeface="Roboto" pitchFamily="34" charset="0"/>
                <a:ea typeface="Roboto" pitchFamily="34" charset="-122"/>
                <a:cs typeface="Roboto" pitchFamily="34" charset="-120"/>
              </a:rPr>
              <a:t>Utilizing large datasets to train the system and improve its accuracy in recognizing diverse intrusion patterns.</a:t>
            </a:r>
            <a:endParaRPr lang="en-US" sz="1867" b="1" dirty="0"/>
          </a:p>
        </p:txBody>
      </p:sp>
      <p:pic>
        <p:nvPicPr>
          <p:cNvPr id="10" name="Picture 9">
            <a:extLst>
              <a:ext uri="{FF2B5EF4-FFF2-40B4-BE49-F238E27FC236}">
                <a16:creationId xmlns:a16="http://schemas.microsoft.com/office/drawing/2014/main" id="{97BE1F3D-8E56-F1DE-0727-C4481015AC2D}"/>
              </a:ext>
            </a:extLst>
          </p:cNvPr>
          <p:cNvPicPr>
            <a:picLocks noChangeAspect="1"/>
          </p:cNvPicPr>
          <p:nvPr/>
        </p:nvPicPr>
        <p:blipFill>
          <a:blip r:embed="rId3"/>
          <a:stretch>
            <a:fillRect/>
          </a:stretch>
        </p:blipFill>
        <p:spPr>
          <a:xfrm>
            <a:off x="8548580" y="2142068"/>
            <a:ext cx="3530008" cy="3996464"/>
          </a:xfrm>
          <a:prstGeom prst="rect">
            <a:avLst/>
          </a:prstGeom>
        </p:spPr>
      </p:pic>
      <p:sp>
        <p:nvSpPr>
          <p:cNvPr id="12" name="TextBox 11">
            <a:extLst>
              <a:ext uri="{FF2B5EF4-FFF2-40B4-BE49-F238E27FC236}">
                <a16:creationId xmlns:a16="http://schemas.microsoft.com/office/drawing/2014/main" id="{D2B7C5FD-720E-1FC7-66AA-B83475E6628C}"/>
              </a:ext>
            </a:extLst>
          </p:cNvPr>
          <p:cNvSpPr txBox="1"/>
          <p:nvPr/>
        </p:nvSpPr>
        <p:spPr>
          <a:xfrm>
            <a:off x="8654360" y="2395871"/>
            <a:ext cx="3537640" cy="964495"/>
          </a:xfrm>
          <a:prstGeom prst="rect">
            <a:avLst/>
          </a:prstGeom>
          <a:noFill/>
        </p:spPr>
        <p:txBody>
          <a:bodyPr wrap="square">
            <a:spAutoFit/>
          </a:bodyPr>
          <a:lstStyle/>
          <a:p>
            <a:pPr>
              <a:lnSpc>
                <a:spcPts val="3645"/>
              </a:lnSpc>
            </a:pPr>
            <a:r>
              <a:rPr lang="en-US" sz="1867" b="1" dirty="0">
                <a:solidFill>
                  <a:srgbClr val="E5E0DF"/>
                </a:solidFill>
                <a:latin typeface="Poppins" pitchFamily="34" charset="0"/>
                <a:ea typeface="Poppins" pitchFamily="34" charset="-122"/>
                <a:cs typeface="Poppins" pitchFamily="34" charset="-120"/>
              </a:rPr>
              <a:t>Automated Response Mechanism</a:t>
            </a:r>
            <a:endParaRPr lang="en-US" sz="1867" b="1" dirty="0"/>
          </a:p>
        </p:txBody>
      </p:sp>
      <p:sp>
        <p:nvSpPr>
          <p:cNvPr id="14" name="TextBox 13">
            <a:extLst>
              <a:ext uri="{FF2B5EF4-FFF2-40B4-BE49-F238E27FC236}">
                <a16:creationId xmlns:a16="http://schemas.microsoft.com/office/drawing/2014/main" id="{5E8C71DF-C64A-AE1B-2F3B-A9256DBDDC39}"/>
              </a:ext>
            </a:extLst>
          </p:cNvPr>
          <p:cNvSpPr txBox="1"/>
          <p:nvPr/>
        </p:nvSpPr>
        <p:spPr>
          <a:xfrm>
            <a:off x="8654362" y="3644904"/>
            <a:ext cx="3225751" cy="2404954"/>
          </a:xfrm>
          <a:prstGeom prst="rect">
            <a:avLst/>
          </a:prstGeom>
          <a:noFill/>
        </p:spPr>
        <p:txBody>
          <a:bodyPr wrap="square">
            <a:spAutoFit/>
          </a:bodyPr>
          <a:lstStyle/>
          <a:p>
            <a:pPr>
              <a:lnSpc>
                <a:spcPts val="3732"/>
              </a:lnSpc>
            </a:pPr>
            <a:r>
              <a:rPr lang="en-US" sz="1867" b="1" dirty="0">
                <a:solidFill>
                  <a:srgbClr val="E5E0DF"/>
                </a:solidFill>
                <a:latin typeface="Roboto" pitchFamily="34" charset="0"/>
                <a:ea typeface="Roboto" pitchFamily="34" charset="-122"/>
                <a:cs typeface="Roboto" pitchFamily="34" charset="-120"/>
              </a:rPr>
              <a:t>Implementing an automatic intervention protocol to mitigate identified intrusions without human intervention.</a:t>
            </a:r>
            <a:endParaRPr lang="en-US" sz="1867" b="1" dirty="0"/>
          </a:p>
        </p:txBody>
      </p:sp>
    </p:spTree>
    <p:extLst>
      <p:ext uri="{BB962C8B-B14F-4D97-AF65-F5344CB8AC3E}">
        <p14:creationId xmlns:p14="http://schemas.microsoft.com/office/powerpoint/2010/main" val="399705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38CE6-63B8-ACCC-DA80-2B985E4C0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FAA0E-F6B2-C8B6-2878-A06788B0E52E}"/>
              </a:ext>
            </a:extLst>
          </p:cNvPr>
          <p:cNvSpPr>
            <a:spLocks noGrp="1"/>
          </p:cNvSpPr>
          <p:nvPr>
            <p:ph type="title"/>
          </p:nvPr>
        </p:nvSpPr>
        <p:spPr/>
        <p:txBody>
          <a:bodyPr/>
          <a:lstStyle/>
          <a:p>
            <a:r>
              <a:rPr lang="ar" dirty="0"/>
              <a:t>Related Work</a:t>
            </a:r>
            <a:endParaRPr lang="en-US" dirty="0"/>
          </a:p>
        </p:txBody>
      </p:sp>
      <p:sp>
        <p:nvSpPr>
          <p:cNvPr id="3" name="Text Placeholder 2">
            <a:extLst>
              <a:ext uri="{FF2B5EF4-FFF2-40B4-BE49-F238E27FC236}">
                <a16:creationId xmlns:a16="http://schemas.microsoft.com/office/drawing/2014/main" id="{207825B7-FCC4-0DCC-B091-FEBA68B58FE5}"/>
              </a:ext>
            </a:extLst>
          </p:cNvPr>
          <p:cNvSpPr>
            <a:spLocks noGrp="1"/>
          </p:cNvSpPr>
          <p:nvPr>
            <p:ph type="body" idx="1"/>
          </p:nvPr>
        </p:nvSpPr>
        <p:spPr/>
        <p:txBody>
          <a:bodyPr>
            <a:normAutofit fontScale="77500" lnSpcReduction="20000"/>
          </a:bodyPr>
          <a:lstStyle/>
          <a:p>
            <a:r>
              <a:rPr lang="en-US" dirty="0"/>
              <a:t>1. </a:t>
            </a:r>
            <a:r>
              <a:rPr lang="en-US" dirty="0" err="1"/>
              <a:t>Colo</a:t>
            </a:r>
            <a:r>
              <a:rPr lang="en-US" dirty="0"/>
              <a:t> Pia Combines Networks and Paths in Arab Vehicles.</a:t>
            </a:r>
          </a:p>
          <a:p>
            <a:r>
              <a:rPr lang="en-US" dirty="0"/>
              <a:t>2. Intrusion Detection System (IDS) Model for Vehicle Security.</a:t>
            </a:r>
          </a:p>
          <a:p>
            <a:r>
              <a:rPr lang="en-US" dirty="0"/>
              <a:t>3. High Accuracy and Fast Detection Time in Detecting Network Intrusions in </a:t>
            </a:r>
            <a:r>
              <a:rPr lang="en-US" dirty="0" err="1"/>
              <a:t>IoV</a:t>
            </a:r>
            <a:r>
              <a:rPr lang="en-US" dirty="0"/>
              <a:t>.</a:t>
            </a:r>
          </a:p>
          <a:p>
            <a:r>
              <a:rPr lang="en-US" dirty="0"/>
              <a:t>4. Protecting Cars from Cyberattacks in the Internet of Vehicles (</a:t>
            </a:r>
            <a:r>
              <a:rPr lang="en-US" dirty="0" err="1"/>
              <a:t>IoV</a:t>
            </a:r>
            <a:r>
              <a:rPr lang="en-US" dirty="0"/>
              <a:t>).</a:t>
            </a:r>
          </a:p>
          <a:p>
            <a:r>
              <a:rPr lang="en-US" dirty="0"/>
              <a:t>1. Research on Intrusion Detection Models for In-Vehicle Controller Area Network (CAN) Bus Messages.</a:t>
            </a:r>
          </a:p>
          <a:p>
            <a:r>
              <a:rPr lang="en-US" dirty="0"/>
              <a:t>2. Proposal of a Novel Method Using Attention Mechanism and </a:t>
            </a:r>
            <a:r>
              <a:rPr lang="en-US" dirty="0" err="1"/>
              <a:t>AutoEncoder</a:t>
            </a:r>
            <a:r>
              <a:rPr lang="en-US" dirty="0"/>
              <a:t> for Intrusion Detection.</a:t>
            </a:r>
          </a:p>
          <a:p>
            <a:r>
              <a:rPr lang="en-US" dirty="0"/>
              <a:t>3. Experimental Results Outperform Traditional Machine Learning Algorithms.</a:t>
            </a:r>
          </a:p>
          <a:p>
            <a:r>
              <a:rPr lang="en-US" dirty="0"/>
              <a:t>4. Real-Time Prediction Results Achieved in Dual-Core CPU Environment.</a:t>
            </a:r>
          </a:p>
          <a:p>
            <a:r>
              <a:rPr lang="en-US" dirty="0"/>
              <a:t>5. Shortcomings and Future Research Plans for the AMAEID Model</a:t>
            </a:r>
          </a:p>
        </p:txBody>
      </p:sp>
    </p:spTree>
    <p:extLst>
      <p:ext uri="{BB962C8B-B14F-4D97-AF65-F5344CB8AC3E}">
        <p14:creationId xmlns:p14="http://schemas.microsoft.com/office/powerpoint/2010/main" val="35407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DF77-DC05-2DFE-2987-0DBC62BC6992}"/>
              </a:ext>
            </a:extLst>
          </p:cNvPr>
          <p:cNvSpPr>
            <a:spLocks noGrp="1"/>
          </p:cNvSpPr>
          <p:nvPr>
            <p:ph type="title"/>
          </p:nvPr>
        </p:nvSpPr>
        <p:spPr/>
        <p:txBody>
          <a:bodyPr/>
          <a:lstStyle/>
          <a:p>
            <a:r>
              <a:rPr lang="en-US" dirty="0"/>
              <a:t>Components of a self-driving car</a:t>
            </a:r>
          </a:p>
        </p:txBody>
      </p:sp>
      <p:pic>
        <p:nvPicPr>
          <p:cNvPr id="4" name="Picture 3" descr="A diagram of a car&#10;&#10;Description automatically generated">
            <a:extLst>
              <a:ext uri="{FF2B5EF4-FFF2-40B4-BE49-F238E27FC236}">
                <a16:creationId xmlns:a16="http://schemas.microsoft.com/office/drawing/2014/main" id="{E695E858-12C4-D20B-8D6A-332891DDB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581" y="1903446"/>
            <a:ext cx="7128619" cy="3645109"/>
          </a:xfrm>
          <a:prstGeom prst="rect">
            <a:avLst/>
          </a:prstGeom>
        </p:spPr>
      </p:pic>
      <p:sp>
        <p:nvSpPr>
          <p:cNvPr id="5" name="TextBox 4">
            <a:extLst>
              <a:ext uri="{FF2B5EF4-FFF2-40B4-BE49-F238E27FC236}">
                <a16:creationId xmlns:a16="http://schemas.microsoft.com/office/drawing/2014/main" id="{0EBD31CB-243E-F4E0-5A9F-6439D2078EF3}"/>
              </a:ext>
            </a:extLst>
          </p:cNvPr>
          <p:cNvSpPr txBox="1"/>
          <p:nvPr/>
        </p:nvSpPr>
        <p:spPr>
          <a:xfrm>
            <a:off x="838200" y="2025831"/>
            <a:ext cx="3769567" cy="2585323"/>
          </a:xfrm>
          <a:prstGeom prst="rect">
            <a:avLst/>
          </a:prstGeom>
          <a:noFill/>
        </p:spPr>
        <p:txBody>
          <a:bodyPr wrap="square" rtlCol="0">
            <a:spAutoFit/>
          </a:bodyPr>
          <a:lstStyle/>
          <a:p>
            <a:pPr marL="342900" indent="-342900">
              <a:buFont typeface="+mj-lt"/>
              <a:buAutoNum type="arabicPeriod"/>
            </a:pPr>
            <a:r>
              <a:rPr lang="en-US" dirty="0"/>
              <a:t>GPS</a:t>
            </a:r>
          </a:p>
          <a:p>
            <a:pPr marL="342900" indent="-342900">
              <a:buFont typeface="+mj-lt"/>
              <a:buAutoNum type="arabicPeriod"/>
            </a:pPr>
            <a:r>
              <a:rPr lang="en-US" dirty="0"/>
              <a:t>LIDER</a:t>
            </a:r>
          </a:p>
          <a:p>
            <a:pPr marL="342900" indent="-342900">
              <a:buFont typeface="+mj-lt"/>
              <a:buAutoNum type="arabicPeriod"/>
            </a:pPr>
            <a:r>
              <a:rPr lang="en-US" dirty="0"/>
              <a:t>Camera</a:t>
            </a:r>
          </a:p>
          <a:p>
            <a:pPr marL="342900" indent="-342900">
              <a:buFont typeface="+mj-lt"/>
              <a:buAutoNum type="arabicPeriod"/>
            </a:pPr>
            <a:r>
              <a:rPr lang="en-US" dirty="0"/>
              <a:t>Wheel encoder</a:t>
            </a:r>
          </a:p>
          <a:p>
            <a:pPr marL="342900" indent="-342900">
              <a:buFont typeface="+mj-lt"/>
              <a:buAutoNum type="arabicPeriod"/>
            </a:pPr>
            <a:r>
              <a:rPr lang="en-US" dirty="0"/>
              <a:t>Central Computer</a:t>
            </a:r>
          </a:p>
          <a:p>
            <a:pPr marL="342900" indent="-342900">
              <a:buFont typeface="+mj-lt"/>
              <a:buAutoNum type="arabicPeriod"/>
            </a:pPr>
            <a:r>
              <a:rPr lang="en-US" sz="1800" kern="1200" dirty="0">
                <a:solidFill>
                  <a:srgbClr val="000000"/>
                </a:solidFill>
                <a:effectLst/>
                <a:latin typeface="Arial" panose="020B0604020202020204" pitchFamily="34" charset="0"/>
                <a:ea typeface="+mn-ea"/>
                <a:cs typeface="+mn-cs"/>
              </a:rPr>
              <a:t>On-Board Unit, </a:t>
            </a:r>
            <a:r>
              <a:rPr lang="en-US" sz="1800" kern="1200" dirty="0" err="1">
                <a:solidFill>
                  <a:srgbClr val="000000"/>
                </a:solidFill>
                <a:effectLst/>
                <a:latin typeface="Arial" panose="020B0604020202020204" pitchFamily="34" charset="0"/>
                <a:ea typeface="+mn-ea"/>
                <a:cs typeface="+mn-cs"/>
              </a:rPr>
              <a:t>emaps</a:t>
            </a:r>
            <a:endParaRPr lang="en-US" sz="1800" dirty="0">
              <a:effectLst/>
            </a:endParaRPr>
          </a:p>
          <a:p>
            <a:pPr marL="342900" indent="-342900">
              <a:buFont typeface="+mj-lt"/>
              <a:buAutoNum type="arabicPeriod"/>
            </a:pPr>
            <a:r>
              <a:rPr lang="en-US" sz="1800" kern="1200" dirty="0">
                <a:solidFill>
                  <a:srgbClr val="000000"/>
                </a:solidFill>
                <a:effectLst/>
                <a:latin typeface="Arial" panose="020B0604020202020204" pitchFamily="34" charset="0"/>
                <a:ea typeface="+mn-ea"/>
                <a:cs typeface="+mn-cs"/>
              </a:rPr>
              <a:t>RADAR</a:t>
            </a:r>
            <a:endParaRPr lang="en-US" sz="1800" dirty="0">
              <a:effectLst/>
            </a:endParaRP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4270771428"/>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3003</Words>
  <Application>Microsoft Office PowerPoint</Application>
  <PresentationFormat>Widescreen</PresentationFormat>
  <Paragraphs>290</Paragraphs>
  <Slides>46</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Avenir Next LT Pro</vt:lpstr>
      <vt:lpstr>AvenirNext LT Pro Medium</vt:lpstr>
      <vt:lpstr>Calibri</vt:lpstr>
      <vt:lpstr>Calibri Light</vt:lpstr>
      <vt:lpstr>Old Standard TT</vt:lpstr>
      <vt:lpstr>Poppins</vt:lpstr>
      <vt:lpstr>Roboto</vt:lpstr>
      <vt:lpstr>Sagona Book</vt:lpstr>
      <vt:lpstr>Segoe UI Semilight</vt:lpstr>
      <vt:lpstr>Söhne</vt:lpstr>
      <vt:lpstr>Wingdings</vt:lpstr>
      <vt:lpstr>ExploreVTI</vt:lpstr>
      <vt:lpstr>Deep Learning System For Discovering Self Driving Intrusions</vt:lpstr>
      <vt:lpstr>Supervision : Dr.Mohamed Zedaan Eng.Dina Mohamed</vt:lpstr>
      <vt:lpstr>The Team</vt:lpstr>
      <vt:lpstr>Content Outline</vt:lpstr>
      <vt:lpstr>Introduction </vt:lpstr>
      <vt:lpstr>Problem Statement</vt:lpstr>
      <vt:lpstr>Problem Solution</vt:lpstr>
      <vt:lpstr>Related Work</vt:lpstr>
      <vt:lpstr>Components of a self-driving car</vt:lpstr>
      <vt:lpstr>CAN BUS   </vt:lpstr>
      <vt:lpstr>Topics</vt:lpstr>
      <vt:lpstr>Part one : The CAN BUS</vt:lpstr>
      <vt:lpstr>Introduction to CAN BUS</vt:lpstr>
      <vt:lpstr> Can Bus Physical Layer</vt:lpstr>
      <vt:lpstr>PowerPoint Presentation</vt:lpstr>
      <vt:lpstr>PowerPoint Presentation</vt:lpstr>
      <vt:lpstr>CAN Network Physical Connections </vt:lpstr>
      <vt:lpstr>Can Bus Data Link Layer</vt:lpstr>
      <vt:lpstr>CAN Massage Format</vt:lpstr>
      <vt:lpstr>PowerPoint Presentation</vt:lpstr>
      <vt:lpstr>PowerPoint Presentation</vt:lpstr>
      <vt:lpstr>BUS Bitwise Arbitration</vt:lpstr>
      <vt:lpstr>Types of Attacks</vt:lpstr>
      <vt:lpstr>PowerPoint Presentation</vt:lpstr>
      <vt:lpstr>Attacks on CAN Bus : </vt:lpstr>
      <vt:lpstr>PowerPoint Presentation</vt:lpstr>
      <vt:lpstr>(1) DoS Attack. All ECU nodes share the same bus resources, and no node is under the administrator’s control. In this case, a malicious ECU can increase the bus occupancy without following the bus protocol, causing delays, or even suspending other messages. Therefore, hackers can implement DoS attacks by injecting high-priority messages into the bus in a short time, thus preventing the delivery of other CAN messages. An example of the DoS attack is depicted in Figure 3. The bus messages with higher priority (e.g., ID = 0x000) were randomly injected into the typical message traces at high speed. For example, a DoS attack can be implemented by injecting packets with an ID of 0x000 at a rate that is ten times the regular message interval</vt:lpstr>
      <vt:lpstr>(2) Fuzzy Attack. A fuzzy attack indicates that an attacker sends random compromised IDs and data to the CAN network at any time, even if the attacker does not have any specific information about the victim. The attacker is only required to send a malicious message in the same form as a normal CAN message all the time, and the vehicle may be successfully attacked. Unlike a DoS attack, the fuzzy attack paralyzes the vehicle’s functionality or causes an abnormal ECU reaction instead of preventing regular message delivery by occupying the bus. Therefore, fuzzing attack messages consisting of random IDs and data are randomly inserted into the regular CAN bus traffic. An example of the attack is shown in Figure 4. When the fuzz attack was implemented on the test vehicle, the vehicle randomly performed abnormal reactions, such as abnormal engine noise, flashing lights, abnormal increase in power, and gear switching</vt:lpstr>
      <vt:lpstr>PowerPoint Presentation</vt:lpstr>
      <vt:lpstr>PowerPoint Presentation</vt:lpstr>
      <vt:lpstr>Software Requirements </vt:lpstr>
      <vt:lpstr>Dataset and models </vt:lpstr>
      <vt:lpstr>Dataset</vt:lpstr>
      <vt:lpstr>The merge dataset visualization </vt:lpstr>
      <vt:lpstr>1. Convolutional Neural Network (CNN)</vt:lpstr>
      <vt:lpstr>PowerPoint Presentation</vt:lpstr>
      <vt:lpstr>PowerPoint Presentation</vt:lpstr>
      <vt:lpstr>2. Long Short-Term Memory (LSTM)</vt:lpstr>
      <vt:lpstr>PowerPoint Presentation</vt:lpstr>
      <vt:lpstr>PowerPoint Presentation</vt:lpstr>
      <vt:lpstr>3. Bidirectional Recurrent Neural Network (BRNN) Model </vt:lpstr>
      <vt:lpstr>PowerPoint Presentation</vt:lpstr>
      <vt:lpstr>PowerPoint Presentation</vt:lpstr>
      <vt:lpstr>Application UI (Phone view)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System For Discovering Self Driving Intrusions</dc:title>
  <dc:creator>mohamed mohktar</dc:creator>
  <cp:lastModifiedBy>viola mounir twadrows</cp:lastModifiedBy>
  <cp:revision>31</cp:revision>
  <dcterms:created xsi:type="dcterms:W3CDTF">2024-05-11T15:21:10Z</dcterms:created>
  <dcterms:modified xsi:type="dcterms:W3CDTF">2024-06-20T16:20:48Z</dcterms:modified>
</cp:coreProperties>
</file>